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 id="2147483676" r:id="rId5"/>
    <p:sldMasterId id="2147483702" r:id="rId6"/>
  </p:sldMasterIdLst>
  <p:notesMasterIdLst>
    <p:notesMasterId r:id="rId29"/>
  </p:notesMasterIdLst>
  <p:sldIdLst>
    <p:sldId id="302" r:id="rId7"/>
    <p:sldId id="308" r:id="rId8"/>
    <p:sldId id="309" r:id="rId9"/>
    <p:sldId id="262" r:id="rId10"/>
    <p:sldId id="281" r:id="rId11"/>
    <p:sldId id="282" r:id="rId12"/>
    <p:sldId id="283" r:id="rId13"/>
    <p:sldId id="284" r:id="rId14"/>
    <p:sldId id="259" r:id="rId15"/>
    <p:sldId id="256" r:id="rId16"/>
    <p:sldId id="258" r:id="rId17"/>
    <p:sldId id="307" r:id="rId18"/>
    <p:sldId id="287" r:id="rId19"/>
    <p:sldId id="286" r:id="rId20"/>
    <p:sldId id="288" r:id="rId21"/>
    <p:sldId id="289" r:id="rId22"/>
    <p:sldId id="299" r:id="rId23"/>
    <p:sldId id="300" r:id="rId24"/>
    <p:sldId id="301" r:id="rId25"/>
    <p:sldId id="290" r:id="rId26"/>
    <p:sldId id="292" r:id="rId27"/>
    <p:sldId id="293"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CD96"/>
    <a:srgbClr val="F3F09C"/>
    <a:srgbClr val="56C1CC"/>
    <a:srgbClr val="00A5B5"/>
    <a:srgbClr val="70C0B7"/>
    <a:srgbClr val="EA0029"/>
    <a:srgbClr val="EC3544"/>
    <a:srgbClr val="EBE760"/>
    <a:srgbClr val="375542"/>
    <a:srgbClr val="2ED9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38C5EF-15DF-7D72-BDFE-1D0326BA42A5}" v="314" dt="2026-02-11T11:50:46.417"/>
    <p1510:client id="{D28F7F32-B271-5545-ACAB-FFE97FA45968}" v="159" dt="2026-02-11T12:00:11.3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E8FC5-E0A0-5F4D-BF2B-15F5338D7595}" type="datetimeFigureOut">
              <a:rPr lang="en-NO" smtClean="0"/>
              <a:t>02/11/2026</a:t>
            </a:fld>
            <a:endParaRPr lang="en-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30832D-FC59-B545-BC2F-4EBD1E7A7FB1}" type="slidenum">
              <a:rPr lang="en-NO" smtClean="0"/>
              <a:t>‹#›</a:t>
            </a:fld>
            <a:endParaRPr lang="en-NO"/>
          </a:p>
        </p:txBody>
      </p:sp>
    </p:spTree>
    <p:extLst>
      <p:ext uri="{BB962C8B-B14F-4D97-AF65-F5344CB8AC3E}">
        <p14:creationId xmlns:p14="http://schemas.microsoft.com/office/powerpoint/2010/main" val="284418911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45FBEF7B-62FC-4F4C-B890-37C6D2516788}"/>
              </a:ext>
            </a:extLst>
          </p:cNvPr>
          <p:cNvPicPr>
            <a:picLocks noChangeAspect="1"/>
          </p:cNvPicPr>
          <p:nvPr userDrawn="1"/>
        </p:nvPicPr>
        <p:blipFill>
          <a:blip r:embed="rId2"/>
          <a:stretch>
            <a:fillRect/>
          </a:stretch>
        </p:blipFill>
        <p:spPr>
          <a:xfrm>
            <a:off x="7206851" y="4737142"/>
            <a:ext cx="395070" cy="406358"/>
          </a:xfrm>
          <a:prstGeom prst="rect">
            <a:avLst/>
          </a:prstGeom>
        </p:spPr>
      </p:pic>
      <p:sp>
        <p:nvSpPr>
          <p:cNvPr id="12" name="Title 1">
            <a:extLst>
              <a:ext uri="{FF2B5EF4-FFF2-40B4-BE49-F238E27FC236}">
                <a16:creationId xmlns:a16="http://schemas.microsoft.com/office/drawing/2014/main" id="{9CCD133F-F7B2-A647-981F-D5150B6F967B}"/>
              </a:ext>
            </a:extLst>
          </p:cNvPr>
          <p:cNvSpPr>
            <a:spLocks noGrp="1"/>
          </p:cNvSpPr>
          <p:nvPr>
            <p:ph type="ctrTitle"/>
          </p:nvPr>
        </p:nvSpPr>
        <p:spPr>
          <a:xfrm>
            <a:off x="481030" y="873442"/>
            <a:ext cx="6858000" cy="1790700"/>
          </a:xfrm>
        </p:spPr>
        <p:txBody>
          <a:bodyPr anchor="b"/>
          <a:lstStyle>
            <a:lvl1pPr algn="l">
              <a:defRPr sz="4500"/>
            </a:lvl1pPr>
          </a:lstStyle>
          <a:p>
            <a:r>
              <a:rPr lang="en-GB"/>
              <a:t>Click to edit Master title style</a:t>
            </a:r>
            <a:endParaRPr lang="en-US"/>
          </a:p>
        </p:txBody>
      </p:sp>
      <p:sp>
        <p:nvSpPr>
          <p:cNvPr id="13" name="Subtitle 2">
            <a:extLst>
              <a:ext uri="{FF2B5EF4-FFF2-40B4-BE49-F238E27FC236}">
                <a16:creationId xmlns:a16="http://schemas.microsoft.com/office/drawing/2014/main" id="{D2F5BFEF-A9DC-474C-AAED-5C2261EA2E0C}"/>
              </a:ext>
            </a:extLst>
          </p:cNvPr>
          <p:cNvSpPr>
            <a:spLocks noGrp="1"/>
          </p:cNvSpPr>
          <p:nvPr>
            <p:ph type="subTitle" idx="1"/>
          </p:nvPr>
        </p:nvSpPr>
        <p:spPr>
          <a:xfrm>
            <a:off x="511510" y="2664142"/>
            <a:ext cx="6858000" cy="1310878"/>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pic>
        <p:nvPicPr>
          <p:cNvPr id="4" name="Picture 3" descr="A picture containing light&#10;&#10;Description automatically generated">
            <a:extLst>
              <a:ext uri="{FF2B5EF4-FFF2-40B4-BE49-F238E27FC236}">
                <a16:creationId xmlns:a16="http://schemas.microsoft.com/office/drawing/2014/main" id="{6CAE6EBD-116F-4947-93DE-9522E991432F}"/>
              </a:ext>
            </a:extLst>
          </p:cNvPr>
          <p:cNvPicPr>
            <a:picLocks noChangeAspect="1"/>
          </p:cNvPicPr>
          <p:nvPr userDrawn="1"/>
        </p:nvPicPr>
        <p:blipFill>
          <a:blip r:embed="rId3">
            <a:alphaModFix amt="70000"/>
          </a:blip>
          <a:stretch>
            <a:fillRect/>
          </a:stretch>
        </p:blipFill>
        <p:spPr>
          <a:xfrm>
            <a:off x="8080163" y="0"/>
            <a:ext cx="1005886" cy="5143500"/>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B93FAF5C-9A9A-3445-9357-ED3AF23D9B13}"/>
              </a:ext>
            </a:extLst>
          </p:cNvPr>
          <p:cNvPicPr>
            <a:picLocks noChangeAspect="1"/>
          </p:cNvPicPr>
          <p:nvPr userDrawn="1"/>
        </p:nvPicPr>
        <p:blipFill>
          <a:blip r:embed="rId4"/>
          <a:stretch>
            <a:fillRect/>
          </a:stretch>
        </p:blipFill>
        <p:spPr>
          <a:xfrm>
            <a:off x="7704084" y="4131535"/>
            <a:ext cx="1255208" cy="792649"/>
          </a:xfrm>
          <a:prstGeom prst="rect">
            <a:avLst/>
          </a:prstGeom>
        </p:spPr>
      </p:pic>
    </p:spTree>
    <p:extLst>
      <p:ext uri="{BB962C8B-B14F-4D97-AF65-F5344CB8AC3E}">
        <p14:creationId xmlns:p14="http://schemas.microsoft.com/office/powerpoint/2010/main" val="1091075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CF30206-C667-C941-9313-C74E0F3ADC7A}"/>
              </a:ext>
            </a:extLst>
          </p:cNvPr>
          <p:cNvPicPr>
            <a:picLocks noChangeAspect="1"/>
          </p:cNvPicPr>
          <p:nvPr userDrawn="1"/>
        </p:nvPicPr>
        <p:blipFill>
          <a:blip r:embed="rId2">
            <a:alphaModFix amt="62000"/>
          </a:blip>
          <a:stretch>
            <a:fillRect/>
          </a:stretch>
        </p:blipFill>
        <p:spPr>
          <a:xfrm>
            <a:off x="0" y="4055364"/>
            <a:ext cx="9144000" cy="1088136"/>
          </a:xfrm>
          <a:prstGeom prst="rect">
            <a:avLst/>
          </a:prstGeom>
        </p:spPr>
      </p:pic>
      <p:sp>
        <p:nvSpPr>
          <p:cNvPr id="12" name="Title 1">
            <a:extLst>
              <a:ext uri="{FF2B5EF4-FFF2-40B4-BE49-F238E27FC236}">
                <a16:creationId xmlns:a16="http://schemas.microsoft.com/office/drawing/2014/main" id="{9CCD133F-F7B2-A647-981F-D5150B6F967B}"/>
              </a:ext>
            </a:extLst>
          </p:cNvPr>
          <p:cNvSpPr>
            <a:spLocks noGrp="1"/>
          </p:cNvSpPr>
          <p:nvPr>
            <p:ph type="ctrTitle"/>
          </p:nvPr>
        </p:nvSpPr>
        <p:spPr>
          <a:xfrm>
            <a:off x="0" y="873442"/>
            <a:ext cx="9144000" cy="1790700"/>
          </a:xfrm>
        </p:spPr>
        <p:txBody>
          <a:bodyPr anchor="b"/>
          <a:lstStyle>
            <a:lvl1pPr algn="ctr">
              <a:defRPr sz="4500"/>
            </a:lvl1pPr>
          </a:lstStyle>
          <a:p>
            <a:r>
              <a:rPr lang="en-GB"/>
              <a:t>Click to edit Master title style</a:t>
            </a:r>
            <a:endParaRPr lang="en-US"/>
          </a:p>
        </p:txBody>
      </p:sp>
      <p:sp>
        <p:nvSpPr>
          <p:cNvPr id="13" name="Subtitle 2">
            <a:extLst>
              <a:ext uri="{FF2B5EF4-FFF2-40B4-BE49-F238E27FC236}">
                <a16:creationId xmlns:a16="http://schemas.microsoft.com/office/drawing/2014/main" id="{D2F5BFEF-A9DC-474C-AAED-5C2261EA2E0C}"/>
              </a:ext>
            </a:extLst>
          </p:cNvPr>
          <p:cNvSpPr>
            <a:spLocks noGrp="1"/>
          </p:cNvSpPr>
          <p:nvPr>
            <p:ph type="subTitle" idx="1"/>
          </p:nvPr>
        </p:nvSpPr>
        <p:spPr>
          <a:xfrm>
            <a:off x="0" y="2664142"/>
            <a:ext cx="9144000" cy="1310878"/>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pic>
        <p:nvPicPr>
          <p:cNvPr id="15" name="Picture 14" descr="Logo, company name&#10;&#10;Description automatically generated">
            <a:extLst>
              <a:ext uri="{FF2B5EF4-FFF2-40B4-BE49-F238E27FC236}">
                <a16:creationId xmlns:a16="http://schemas.microsoft.com/office/drawing/2014/main" id="{A8D52EF7-AFCB-A24C-A755-B530F7C8E138}"/>
              </a:ext>
            </a:extLst>
          </p:cNvPr>
          <p:cNvPicPr>
            <a:picLocks noChangeAspect="1"/>
          </p:cNvPicPr>
          <p:nvPr userDrawn="1"/>
        </p:nvPicPr>
        <p:blipFill>
          <a:blip r:embed="rId3"/>
          <a:stretch>
            <a:fillRect/>
          </a:stretch>
        </p:blipFill>
        <p:spPr>
          <a:xfrm>
            <a:off x="4306511" y="1062523"/>
            <a:ext cx="530977" cy="554595"/>
          </a:xfrm>
          <a:prstGeom prst="rect">
            <a:avLst/>
          </a:prstGeom>
        </p:spPr>
      </p:pic>
    </p:spTree>
    <p:extLst>
      <p:ext uri="{BB962C8B-B14F-4D97-AF65-F5344CB8AC3E}">
        <p14:creationId xmlns:p14="http://schemas.microsoft.com/office/powerpoint/2010/main" val="106392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766B48-E739-6C43-B04F-60E90C887846}"/>
              </a:ext>
            </a:extLst>
          </p:cNvPr>
          <p:cNvPicPr>
            <a:picLocks noChangeAspect="1"/>
          </p:cNvPicPr>
          <p:nvPr userDrawn="1"/>
        </p:nvPicPr>
        <p:blipFill>
          <a:blip r:embed="rId2">
            <a:alphaModFix amt="80000"/>
          </a:blip>
          <a:stretch>
            <a:fillRect/>
          </a:stretch>
        </p:blipFill>
        <p:spPr>
          <a:xfrm>
            <a:off x="0" y="4055364"/>
            <a:ext cx="9144000" cy="1088136"/>
          </a:xfrm>
          <a:prstGeom prst="rect">
            <a:avLst/>
          </a:prstGeom>
        </p:spPr>
      </p:pic>
      <p:sp>
        <p:nvSpPr>
          <p:cNvPr id="12" name="Title 1">
            <a:extLst>
              <a:ext uri="{FF2B5EF4-FFF2-40B4-BE49-F238E27FC236}">
                <a16:creationId xmlns:a16="http://schemas.microsoft.com/office/drawing/2014/main" id="{9CCD133F-F7B2-A647-981F-D5150B6F967B}"/>
              </a:ext>
            </a:extLst>
          </p:cNvPr>
          <p:cNvSpPr>
            <a:spLocks noGrp="1"/>
          </p:cNvSpPr>
          <p:nvPr>
            <p:ph type="ctrTitle"/>
          </p:nvPr>
        </p:nvSpPr>
        <p:spPr>
          <a:xfrm>
            <a:off x="0" y="873442"/>
            <a:ext cx="9144000" cy="1790700"/>
          </a:xfrm>
        </p:spPr>
        <p:txBody>
          <a:bodyPr anchor="b"/>
          <a:lstStyle>
            <a:lvl1pPr algn="ctr">
              <a:defRPr sz="4500"/>
            </a:lvl1pPr>
          </a:lstStyle>
          <a:p>
            <a:r>
              <a:rPr lang="en-GB"/>
              <a:t>Click to edit Master title style</a:t>
            </a:r>
            <a:endParaRPr lang="en-US"/>
          </a:p>
        </p:txBody>
      </p:sp>
      <p:sp>
        <p:nvSpPr>
          <p:cNvPr id="13" name="Subtitle 2">
            <a:extLst>
              <a:ext uri="{FF2B5EF4-FFF2-40B4-BE49-F238E27FC236}">
                <a16:creationId xmlns:a16="http://schemas.microsoft.com/office/drawing/2014/main" id="{D2F5BFEF-A9DC-474C-AAED-5C2261EA2E0C}"/>
              </a:ext>
            </a:extLst>
          </p:cNvPr>
          <p:cNvSpPr>
            <a:spLocks noGrp="1"/>
          </p:cNvSpPr>
          <p:nvPr>
            <p:ph type="subTitle" idx="1"/>
          </p:nvPr>
        </p:nvSpPr>
        <p:spPr>
          <a:xfrm>
            <a:off x="0" y="2664142"/>
            <a:ext cx="9144000" cy="1310878"/>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pic>
        <p:nvPicPr>
          <p:cNvPr id="19" name="Picture 18" descr="Logo, company name&#10;&#10;Description automatically generated">
            <a:extLst>
              <a:ext uri="{FF2B5EF4-FFF2-40B4-BE49-F238E27FC236}">
                <a16:creationId xmlns:a16="http://schemas.microsoft.com/office/drawing/2014/main" id="{A2605433-538B-2540-BC7D-F0EFACA819AB}"/>
              </a:ext>
            </a:extLst>
          </p:cNvPr>
          <p:cNvPicPr>
            <a:picLocks noChangeAspect="1"/>
          </p:cNvPicPr>
          <p:nvPr userDrawn="1"/>
        </p:nvPicPr>
        <p:blipFill>
          <a:blip r:embed="rId3"/>
          <a:stretch>
            <a:fillRect/>
          </a:stretch>
        </p:blipFill>
        <p:spPr>
          <a:xfrm>
            <a:off x="4306511" y="1062523"/>
            <a:ext cx="530977" cy="554595"/>
          </a:xfrm>
          <a:prstGeom prst="rect">
            <a:avLst/>
          </a:prstGeom>
        </p:spPr>
      </p:pic>
    </p:spTree>
    <p:extLst>
      <p:ext uri="{BB962C8B-B14F-4D97-AF65-F5344CB8AC3E}">
        <p14:creationId xmlns:p14="http://schemas.microsoft.com/office/powerpoint/2010/main" val="1732052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8923C1-50EA-C948-9018-F3A0DD8E8CDF}"/>
              </a:ext>
            </a:extLst>
          </p:cNvPr>
          <p:cNvPicPr>
            <a:picLocks noChangeAspect="1"/>
          </p:cNvPicPr>
          <p:nvPr userDrawn="1"/>
        </p:nvPicPr>
        <p:blipFill>
          <a:blip r:embed="rId2">
            <a:alphaModFix amt="44000"/>
          </a:blip>
          <a:stretch>
            <a:fillRect/>
          </a:stretch>
        </p:blipFill>
        <p:spPr>
          <a:xfrm>
            <a:off x="0" y="4055364"/>
            <a:ext cx="9144000" cy="1088136"/>
          </a:xfrm>
          <a:prstGeom prst="rect">
            <a:avLst/>
          </a:prstGeom>
        </p:spPr>
      </p:pic>
      <p:sp>
        <p:nvSpPr>
          <p:cNvPr id="2" name="Title 1"/>
          <p:cNvSpPr>
            <a:spLocks noGrp="1"/>
          </p:cNvSpPr>
          <p:nvPr>
            <p:ph type="ctrTitle"/>
          </p:nvPr>
        </p:nvSpPr>
        <p:spPr>
          <a:xfrm>
            <a:off x="0" y="841772"/>
            <a:ext cx="9144000" cy="1790700"/>
          </a:xfrm>
        </p:spPr>
        <p:txBody>
          <a:bodyPr anchor="b"/>
          <a:lstStyle>
            <a:lvl1pPr algn="ctr">
              <a:defRPr sz="4500"/>
            </a:lvl1pPr>
          </a:lstStyle>
          <a:p>
            <a:r>
              <a:rPr lang="en-GB"/>
              <a:t>Click to edit Master title style</a:t>
            </a:r>
            <a:endParaRPr lang="en-US"/>
          </a:p>
        </p:txBody>
      </p:sp>
      <p:sp>
        <p:nvSpPr>
          <p:cNvPr id="3" name="Subtitle 2"/>
          <p:cNvSpPr>
            <a:spLocks noGrp="1"/>
          </p:cNvSpPr>
          <p:nvPr>
            <p:ph type="subTitle" idx="1"/>
          </p:nvPr>
        </p:nvSpPr>
        <p:spPr>
          <a:xfrm>
            <a:off x="0" y="2632472"/>
            <a:ext cx="9144000" cy="1310878"/>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pic>
        <p:nvPicPr>
          <p:cNvPr id="5" name="Picture 4" descr="Logo, company name&#10;&#10;Description automatically generated">
            <a:extLst>
              <a:ext uri="{FF2B5EF4-FFF2-40B4-BE49-F238E27FC236}">
                <a16:creationId xmlns:a16="http://schemas.microsoft.com/office/drawing/2014/main" id="{136713B4-6EA1-6E43-A303-36CBBFF88D7C}"/>
              </a:ext>
            </a:extLst>
          </p:cNvPr>
          <p:cNvPicPr>
            <a:picLocks noChangeAspect="1"/>
          </p:cNvPicPr>
          <p:nvPr userDrawn="1"/>
        </p:nvPicPr>
        <p:blipFill>
          <a:blip r:embed="rId3"/>
          <a:stretch>
            <a:fillRect/>
          </a:stretch>
        </p:blipFill>
        <p:spPr>
          <a:xfrm>
            <a:off x="4306511" y="1062523"/>
            <a:ext cx="530977" cy="554595"/>
          </a:xfrm>
          <a:prstGeom prst="rect">
            <a:avLst/>
          </a:prstGeom>
        </p:spPr>
      </p:pic>
    </p:spTree>
    <p:extLst>
      <p:ext uri="{BB962C8B-B14F-4D97-AF65-F5344CB8AC3E}">
        <p14:creationId xmlns:p14="http://schemas.microsoft.com/office/powerpoint/2010/main" val="539020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5938" y="728235"/>
            <a:ext cx="7886700" cy="961589"/>
          </a:xfrm>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4" name="Picture 13">
            <a:extLst>
              <a:ext uri="{FF2B5EF4-FFF2-40B4-BE49-F238E27FC236}">
                <a16:creationId xmlns:a16="http://schemas.microsoft.com/office/drawing/2014/main" id="{E12273F5-F761-AE4F-8600-7145E8C9DD16}"/>
              </a:ext>
            </a:extLst>
          </p:cNvPr>
          <p:cNvPicPr>
            <a:picLocks noChangeAspect="1"/>
          </p:cNvPicPr>
          <p:nvPr userDrawn="1"/>
        </p:nvPicPr>
        <p:blipFill>
          <a:blip r:embed="rId2">
            <a:alphaModFix amt="44000"/>
          </a:blip>
          <a:stretch>
            <a:fillRect/>
          </a:stretch>
        </p:blipFill>
        <p:spPr>
          <a:xfrm>
            <a:off x="0" y="4055364"/>
            <a:ext cx="9144000" cy="1088136"/>
          </a:xfrm>
          <a:prstGeom prst="rect">
            <a:avLst/>
          </a:prstGeom>
        </p:spPr>
      </p:pic>
      <p:pic>
        <p:nvPicPr>
          <p:cNvPr id="17" name="Picture 16" descr="A picture containing logo&#10;&#10;Description automatically generated">
            <a:extLst>
              <a:ext uri="{FF2B5EF4-FFF2-40B4-BE49-F238E27FC236}">
                <a16:creationId xmlns:a16="http://schemas.microsoft.com/office/drawing/2014/main" id="{3BBFE11B-BFC9-E946-A525-3D30733894B5}"/>
              </a:ext>
            </a:extLst>
          </p:cNvPr>
          <p:cNvPicPr>
            <a:picLocks noChangeAspect="1"/>
          </p:cNvPicPr>
          <p:nvPr userDrawn="1"/>
        </p:nvPicPr>
        <p:blipFill>
          <a:blip r:embed="rId3"/>
          <a:stretch>
            <a:fillRect/>
          </a:stretch>
        </p:blipFill>
        <p:spPr>
          <a:xfrm>
            <a:off x="584845" y="258527"/>
            <a:ext cx="1708812" cy="321863"/>
          </a:xfrm>
          <a:prstGeom prst="rect">
            <a:avLst/>
          </a:prstGeom>
        </p:spPr>
      </p:pic>
    </p:spTree>
    <p:extLst>
      <p:ext uri="{BB962C8B-B14F-4D97-AF65-F5344CB8AC3E}">
        <p14:creationId xmlns:p14="http://schemas.microsoft.com/office/powerpoint/2010/main" val="2654844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CCD133F-F7B2-A647-981F-D5150B6F967B}"/>
              </a:ext>
            </a:extLst>
          </p:cNvPr>
          <p:cNvSpPr>
            <a:spLocks noGrp="1"/>
          </p:cNvSpPr>
          <p:nvPr>
            <p:ph type="ctrTitle"/>
          </p:nvPr>
        </p:nvSpPr>
        <p:spPr>
          <a:xfrm>
            <a:off x="0" y="189010"/>
            <a:ext cx="9144000" cy="2475131"/>
          </a:xfrm>
        </p:spPr>
        <p:txBody>
          <a:bodyPr anchor="b"/>
          <a:lstStyle>
            <a:lvl1pPr algn="ctr">
              <a:defRPr sz="4500"/>
            </a:lvl1pPr>
          </a:lstStyle>
          <a:p>
            <a:r>
              <a:rPr lang="en-GB"/>
              <a:t>Click to edit Master title style</a:t>
            </a:r>
            <a:endParaRPr lang="en-US"/>
          </a:p>
        </p:txBody>
      </p:sp>
      <p:sp>
        <p:nvSpPr>
          <p:cNvPr id="13" name="Subtitle 2">
            <a:extLst>
              <a:ext uri="{FF2B5EF4-FFF2-40B4-BE49-F238E27FC236}">
                <a16:creationId xmlns:a16="http://schemas.microsoft.com/office/drawing/2014/main" id="{D2F5BFEF-A9DC-474C-AAED-5C2261EA2E0C}"/>
              </a:ext>
            </a:extLst>
          </p:cNvPr>
          <p:cNvSpPr>
            <a:spLocks noGrp="1"/>
          </p:cNvSpPr>
          <p:nvPr>
            <p:ph type="subTitle" idx="1"/>
          </p:nvPr>
        </p:nvSpPr>
        <p:spPr>
          <a:xfrm>
            <a:off x="0" y="2664142"/>
            <a:ext cx="9144000" cy="1310878"/>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pic>
        <p:nvPicPr>
          <p:cNvPr id="6" name="Picture 5" descr="Logo, company name&#10;&#10;Description automatically generated">
            <a:extLst>
              <a:ext uri="{FF2B5EF4-FFF2-40B4-BE49-F238E27FC236}">
                <a16:creationId xmlns:a16="http://schemas.microsoft.com/office/drawing/2014/main" id="{300614E9-9EE1-234B-81CF-6AA9F8F9E045}"/>
              </a:ext>
            </a:extLst>
          </p:cNvPr>
          <p:cNvPicPr>
            <a:picLocks noChangeAspect="1"/>
          </p:cNvPicPr>
          <p:nvPr userDrawn="1"/>
        </p:nvPicPr>
        <p:blipFill>
          <a:blip r:embed="rId2"/>
          <a:stretch>
            <a:fillRect/>
          </a:stretch>
        </p:blipFill>
        <p:spPr>
          <a:xfrm>
            <a:off x="4306511" y="1062523"/>
            <a:ext cx="530977" cy="554595"/>
          </a:xfrm>
          <a:prstGeom prst="rect">
            <a:avLst/>
          </a:prstGeom>
        </p:spPr>
      </p:pic>
    </p:spTree>
    <p:extLst>
      <p:ext uri="{BB962C8B-B14F-4D97-AF65-F5344CB8AC3E}">
        <p14:creationId xmlns:p14="http://schemas.microsoft.com/office/powerpoint/2010/main" val="2213262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CCD133F-F7B2-A647-981F-D5150B6F967B}"/>
              </a:ext>
            </a:extLst>
          </p:cNvPr>
          <p:cNvSpPr>
            <a:spLocks noGrp="1"/>
          </p:cNvSpPr>
          <p:nvPr>
            <p:ph type="ctrTitle"/>
          </p:nvPr>
        </p:nvSpPr>
        <p:spPr>
          <a:xfrm>
            <a:off x="0" y="873442"/>
            <a:ext cx="9144000" cy="1790700"/>
          </a:xfrm>
        </p:spPr>
        <p:txBody>
          <a:bodyPr anchor="b"/>
          <a:lstStyle>
            <a:lvl1pPr algn="ctr">
              <a:defRPr sz="4500"/>
            </a:lvl1pPr>
          </a:lstStyle>
          <a:p>
            <a:r>
              <a:rPr lang="en-GB"/>
              <a:t>Click to edit Master title style</a:t>
            </a:r>
            <a:endParaRPr lang="en-US"/>
          </a:p>
        </p:txBody>
      </p:sp>
      <p:sp>
        <p:nvSpPr>
          <p:cNvPr id="13" name="Subtitle 2">
            <a:extLst>
              <a:ext uri="{FF2B5EF4-FFF2-40B4-BE49-F238E27FC236}">
                <a16:creationId xmlns:a16="http://schemas.microsoft.com/office/drawing/2014/main" id="{D2F5BFEF-A9DC-474C-AAED-5C2261EA2E0C}"/>
              </a:ext>
            </a:extLst>
          </p:cNvPr>
          <p:cNvSpPr>
            <a:spLocks noGrp="1"/>
          </p:cNvSpPr>
          <p:nvPr>
            <p:ph type="subTitle" idx="1"/>
          </p:nvPr>
        </p:nvSpPr>
        <p:spPr>
          <a:xfrm>
            <a:off x="0" y="2664142"/>
            <a:ext cx="9144000" cy="1310878"/>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pic>
        <p:nvPicPr>
          <p:cNvPr id="6" name="Picture 5" descr="Logo, company name&#10;&#10;Description automatically generated">
            <a:extLst>
              <a:ext uri="{FF2B5EF4-FFF2-40B4-BE49-F238E27FC236}">
                <a16:creationId xmlns:a16="http://schemas.microsoft.com/office/drawing/2014/main" id="{DF4504BF-527D-CD4C-B4C7-59B52C6145FB}"/>
              </a:ext>
            </a:extLst>
          </p:cNvPr>
          <p:cNvPicPr>
            <a:picLocks noChangeAspect="1"/>
          </p:cNvPicPr>
          <p:nvPr userDrawn="1"/>
        </p:nvPicPr>
        <p:blipFill>
          <a:blip r:embed="rId2"/>
          <a:stretch>
            <a:fillRect/>
          </a:stretch>
        </p:blipFill>
        <p:spPr>
          <a:xfrm>
            <a:off x="4306511" y="1062523"/>
            <a:ext cx="530977" cy="554595"/>
          </a:xfrm>
          <a:prstGeom prst="rect">
            <a:avLst/>
          </a:prstGeom>
        </p:spPr>
      </p:pic>
    </p:spTree>
    <p:extLst>
      <p:ext uri="{BB962C8B-B14F-4D97-AF65-F5344CB8AC3E}">
        <p14:creationId xmlns:p14="http://schemas.microsoft.com/office/powerpoint/2010/main" val="4042005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CCD133F-F7B2-A647-981F-D5150B6F967B}"/>
              </a:ext>
            </a:extLst>
          </p:cNvPr>
          <p:cNvSpPr>
            <a:spLocks noGrp="1"/>
          </p:cNvSpPr>
          <p:nvPr>
            <p:ph type="ctrTitle"/>
          </p:nvPr>
        </p:nvSpPr>
        <p:spPr>
          <a:xfrm>
            <a:off x="0" y="873442"/>
            <a:ext cx="9144000" cy="1790700"/>
          </a:xfrm>
        </p:spPr>
        <p:txBody>
          <a:bodyPr anchor="b"/>
          <a:lstStyle>
            <a:lvl1pPr algn="ctr">
              <a:defRPr sz="4500"/>
            </a:lvl1pPr>
          </a:lstStyle>
          <a:p>
            <a:r>
              <a:rPr lang="en-GB"/>
              <a:t>Click to edit Master title style</a:t>
            </a:r>
            <a:endParaRPr lang="en-US"/>
          </a:p>
        </p:txBody>
      </p:sp>
      <p:sp>
        <p:nvSpPr>
          <p:cNvPr id="13" name="Subtitle 2">
            <a:extLst>
              <a:ext uri="{FF2B5EF4-FFF2-40B4-BE49-F238E27FC236}">
                <a16:creationId xmlns:a16="http://schemas.microsoft.com/office/drawing/2014/main" id="{D2F5BFEF-A9DC-474C-AAED-5C2261EA2E0C}"/>
              </a:ext>
            </a:extLst>
          </p:cNvPr>
          <p:cNvSpPr>
            <a:spLocks noGrp="1"/>
          </p:cNvSpPr>
          <p:nvPr>
            <p:ph type="subTitle" idx="1"/>
          </p:nvPr>
        </p:nvSpPr>
        <p:spPr>
          <a:xfrm>
            <a:off x="0" y="2664142"/>
            <a:ext cx="9144000" cy="1310878"/>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pic>
        <p:nvPicPr>
          <p:cNvPr id="6" name="Picture 5" descr="Logo, company name&#10;&#10;Description automatically generated">
            <a:extLst>
              <a:ext uri="{FF2B5EF4-FFF2-40B4-BE49-F238E27FC236}">
                <a16:creationId xmlns:a16="http://schemas.microsoft.com/office/drawing/2014/main" id="{9227B48B-3314-2541-9ED7-55D752493B88}"/>
              </a:ext>
            </a:extLst>
          </p:cNvPr>
          <p:cNvPicPr>
            <a:picLocks noChangeAspect="1"/>
          </p:cNvPicPr>
          <p:nvPr userDrawn="1"/>
        </p:nvPicPr>
        <p:blipFill>
          <a:blip r:embed="rId2"/>
          <a:stretch>
            <a:fillRect/>
          </a:stretch>
        </p:blipFill>
        <p:spPr>
          <a:xfrm>
            <a:off x="4306511" y="1062523"/>
            <a:ext cx="530977" cy="554595"/>
          </a:xfrm>
          <a:prstGeom prst="rect">
            <a:avLst/>
          </a:prstGeom>
        </p:spPr>
      </p:pic>
    </p:spTree>
    <p:extLst>
      <p:ext uri="{BB962C8B-B14F-4D97-AF65-F5344CB8AC3E}">
        <p14:creationId xmlns:p14="http://schemas.microsoft.com/office/powerpoint/2010/main" val="973630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CCD133F-F7B2-A647-981F-D5150B6F967B}"/>
              </a:ext>
            </a:extLst>
          </p:cNvPr>
          <p:cNvSpPr>
            <a:spLocks noGrp="1"/>
          </p:cNvSpPr>
          <p:nvPr>
            <p:ph type="ctrTitle"/>
          </p:nvPr>
        </p:nvSpPr>
        <p:spPr>
          <a:xfrm>
            <a:off x="0" y="873442"/>
            <a:ext cx="9144000" cy="1790700"/>
          </a:xfrm>
        </p:spPr>
        <p:txBody>
          <a:bodyPr anchor="b"/>
          <a:lstStyle>
            <a:lvl1pPr algn="ctr">
              <a:defRPr sz="4500"/>
            </a:lvl1pPr>
          </a:lstStyle>
          <a:p>
            <a:r>
              <a:rPr lang="en-GB"/>
              <a:t>Click to edit Master title style</a:t>
            </a:r>
            <a:endParaRPr lang="en-US"/>
          </a:p>
        </p:txBody>
      </p:sp>
      <p:sp>
        <p:nvSpPr>
          <p:cNvPr id="13" name="Subtitle 2">
            <a:extLst>
              <a:ext uri="{FF2B5EF4-FFF2-40B4-BE49-F238E27FC236}">
                <a16:creationId xmlns:a16="http://schemas.microsoft.com/office/drawing/2014/main" id="{D2F5BFEF-A9DC-474C-AAED-5C2261EA2E0C}"/>
              </a:ext>
            </a:extLst>
          </p:cNvPr>
          <p:cNvSpPr>
            <a:spLocks noGrp="1"/>
          </p:cNvSpPr>
          <p:nvPr>
            <p:ph type="subTitle" idx="1"/>
          </p:nvPr>
        </p:nvSpPr>
        <p:spPr>
          <a:xfrm>
            <a:off x="0" y="2664142"/>
            <a:ext cx="9144000" cy="1310878"/>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pic>
        <p:nvPicPr>
          <p:cNvPr id="6" name="Picture 5" descr="Logo, company name&#10;&#10;Description automatically generated">
            <a:extLst>
              <a:ext uri="{FF2B5EF4-FFF2-40B4-BE49-F238E27FC236}">
                <a16:creationId xmlns:a16="http://schemas.microsoft.com/office/drawing/2014/main" id="{80686679-C0E3-F747-862C-820FDBEE4F93}"/>
              </a:ext>
            </a:extLst>
          </p:cNvPr>
          <p:cNvPicPr>
            <a:picLocks noChangeAspect="1"/>
          </p:cNvPicPr>
          <p:nvPr userDrawn="1"/>
        </p:nvPicPr>
        <p:blipFill>
          <a:blip r:embed="rId2"/>
          <a:stretch>
            <a:fillRect/>
          </a:stretch>
        </p:blipFill>
        <p:spPr>
          <a:xfrm>
            <a:off x="4306511" y="1062523"/>
            <a:ext cx="530977" cy="554595"/>
          </a:xfrm>
          <a:prstGeom prst="rect">
            <a:avLst/>
          </a:prstGeom>
        </p:spPr>
      </p:pic>
    </p:spTree>
    <p:extLst>
      <p:ext uri="{BB962C8B-B14F-4D97-AF65-F5344CB8AC3E}">
        <p14:creationId xmlns:p14="http://schemas.microsoft.com/office/powerpoint/2010/main" val="3092637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841772"/>
            <a:ext cx="9144000" cy="1790700"/>
          </a:xfrm>
        </p:spPr>
        <p:txBody>
          <a:bodyPr anchor="b"/>
          <a:lstStyle>
            <a:lvl1pPr algn="ctr">
              <a:defRPr sz="4500"/>
            </a:lvl1pPr>
          </a:lstStyle>
          <a:p>
            <a:r>
              <a:rPr lang="en-GB"/>
              <a:t>Click to edit Master title style</a:t>
            </a:r>
            <a:endParaRPr lang="en-US"/>
          </a:p>
        </p:txBody>
      </p:sp>
      <p:sp>
        <p:nvSpPr>
          <p:cNvPr id="3" name="Subtitle 2"/>
          <p:cNvSpPr>
            <a:spLocks noGrp="1"/>
          </p:cNvSpPr>
          <p:nvPr>
            <p:ph type="subTitle" idx="1"/>
          </p:nvPr>
        </p:nvSpPr>
        <p:spPr>
          <a:xfrm>
            <a:off x="0" y="2632472"/>
            <a:ext cx="9144000" cy="1310878"/>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pic>
        <p:nvPicPr>
          <p:cNvPr id="6" name="Picture 5" descr="Logo, company name&#10;&#10;Description automatically generated">
            <a:extLst>
              <a:ext uri="{FF2B5EF4-FFF2-40B4-BE49-F238E27FC236}">
                <a16:creationId xmlns:a16="http://schemas.microsoft.com/office/drawing/2014/main" id="{5D572F83-791D-CE41-9E04-39FD13B1E25E}"/>
              </a:ext>
            </a:extLst>
          </p:cNvPr>
          <p:cNvPicPr>
            <a:picLocks noChangeAspect="1"/>
          </p:cNvPicPr>
          <p:nvPr userDrawn="1"/>
        </p:nvPicPr>
        <p:blipFill>
          <a:blip r:embed="rId2"/>
          <a:stretch>
            <a:fillRect/>
          </a:stretch>
        </p:blipFill>
        <p:spPr>
          <a:xfrm>
            <a:off x="4306511" y="1062523"/>
            <a:ext cx="530977" cy="554595"/>
          </a:xfrm>
          <a:prstGeom prst="rect">
            <a:avLst/>
          </a:prstGeom>
        </p:spPr>
      </p:pic>
    </p:spTree>
    <p:extLst>
      <p:ext uri="{BB962C8B-B14F-4D97-AF65-F5344CB8AC3E}">
        <p14:creationId xmlns:p14="http://schemas.microsoft.com/office/powerpoint/2010/main" val="2347288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0653" y="728235"/>
            <a:ext cx="7886700" cy="961589"/>
          </a:xfrm>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7" name="Picture 16" descr="A picture containing logo&#10;&#10;Description automatically generated">
            <a:extLst>
              <a:ext uri="{FF2B5EF4-FFF2-40B4-BE49-F238E27FC236}">
                <a16:creationId xmlns:a16="http://schemas.microsoft.com/office/drawing/2014/main" id="{3BBFE11B-BFC9-E946-A525-3D30733894B5}"/>
              </a:ext>
            </a:extLst>
          </p:cNvPr>
          <p:cNvPicPr>
            <a:picLocks noChangeAspect="1"/>
          </p:cNvPicPr>
          <p:nvPr userDrawn="1"/>
        </p:nvPicPr>
        <p:blipFill>
          <a:blip r:embed="rId2"/>
          <a:stretch>
            <a:fillRect/>
          </a:stretch>
        </p:blipFill>
        <p:spPr>
          <a:xfrm>
            <a:off x="584845" y="258527"/>
            <a:ext cx="1708812" cy="321863"/>
          </a:xfrm>
          <a:prstGeom prst="rect">
            <a:avLst/>
          </a:prstGeom>
        </p:spPr>
      </p:pic>
    </p:spTree>
    <p:extLst>
      <p:ext uri="{BB962C8B-B14F-4D97-AF65-F5344CB8AC3E}">
        <p14:creationId xmlns:p14="http://schemas.microsoft.com/office/powerpoint/2010/main" val="193840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1419D1-703F-9E48-916B-B8DCF101A5E0}"/>
              </a:ext>
            </a:extLst>
          </p:cNvPr>
          <p:cNvPicPr>
            <a:picLocks noChangeAspect="1"/>
          </p:cNvPicPr>
          <p:nvPr userDrawn="1"/>
        </p:nvPicPr>
        <p:blipFill>
          <a:blip r:embed="rId2">
            <a:alphaModFix amt="61000"/>
          </a:blip>
          <a:stretch>
            <a:fillRect/>
          </a:stretch>
        </p:blipFill>
        <p:spPr>
          <a:xfrm>
            <a:off x="7868495" y="0"/>
            <a:ext cx="1275505" cy="5143500"/>
          </a:xfrm>
          <a:prstGeom prst="rect">
            <a:avLst/>
          </a:prstGeom>
        </p:spPr>
      </p:pic>
      <p:sp>
        <p:nvSpPr>
          <p:cNvPr id="12" name="Title 1">
            <a:extLst>
              <a:ext uri="{FF2B5EF4-FFF2-40B4-BE49-F238E27FC236}">
                <a16:creationId xmlns:a16="http://schemas.microsoft.com/office/drawing/2014/main" id="{9CCD133F-F7B2-A647-981F-D5150B6F967B}"/>
              </a:ext>
            </a:extLst>
          </p:cNvPr>
          <p:cNvSpPr>
            <a:spLocks noGrp="1"/>
          </p:cNvSpPr>
          <p:nvPr>
            <p:ph type="ctrTitle"/>
          </p:nvPr>
        </p:nvSpPr>
        <p:spPr>
          <a:xfrm>
            <a:off x="481030" y="873442"/>
            <a:ext cx="6858000" cy="1790700"/>
          </a:xfrm>
        </p:spPr>
        <p:txBody>
          <a:bodyPr anchor="b"/>
          <a:lstStyle>
            <a:lvl1pPr algn="l">
              <a:defRPr sz="4500"/>
            </a:lvl1pPr>
          </a:lstStyle>
          <a:p>
            <a:r>
              <a:rPr lang="en-GB"/>
              <a:t>Click to edit Master title style</a:t>
            </a:r>
            <a:endParaRPr lang="en-US"/>
          </a:p>
        </p:txBody>
      </p:sp>
      <p:sp>
        <p:nvSpPr>
          <p:cNvPr id="13" name="Subtitle 2">
            <a:extLst>
              <a:ext uri="{FF2B5EF4-FFF2-40B4-BE49-F238E27FC236}">
                <a16:creationId xmlns:a16="http://schemas.microsoft.com/office/drawing/2014/main" id="{D2F5BFEF-A9DC-474C-AAED-5C2261EA2E0C}"/>
              </a:ext>
            </a:extLst>
          </p:cNvPr>
          <p:cNvSpPr>
            <a:spLocks noGrp="1"/>
          </p:cNvSpPr>
          <p:nvPr>
            <p:ph type="subTitle" idx="1"/>
          </p:nvPr>
        </p:nvSpPr>
        <p:spPr>
          <a:xfrm>
            <a:off x="511510" y="2664142"/>
            <a:ext cx="6858000" cy="1310878"/>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pic>
        <p:nvPicPr>
          <p:cNvPr id="17" name="Picture 16" descr="A picture containing icon&#10;&#10;Description automatically generated">
            <a:extLst>
              <a:ext uri="{FF2B5EF4-FFF2-40B4-BE49-F238E27FC236}">
                <a16:creationId xmlns:a16="http://schemas.microsoft.com/office/drawing/2014/main" id="{16F1EDF4-0DD0-804A-9234-002EB5AC6D33}"/>
              </a:ext>
            </a:extLst>
          </p:cNvPr>
          <p:cNvPicPr>
            <a:picLocks noChangeAspect="1"/>
          </p:cNvPicPr>
          <p:nvPr userDrawn="1"/>
        </p:nvPicPr>
        <p:blipFill>
          <a:blip r:embed="rId3"/>
          <a:stretch>
            <a:fillRect/>
          </a:stretch>
        </p:blipFill>
        <p:spPr>
          <a:xfrm>
            <a:off x="7206851" y="4737142"/>
            <a:ext cx="395070" cy="406358"/>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D60ACF47-0D53-EC4D-B890-B92EDD2CF720}"/>
              </a:ext>
            </a:extLst>
          </p:cNvPr>
          <p:cNvPicPr>
            <a:picLocks noChangeAspect="1"/>
          </p:cNvPicPr>
          <p:nvPr userDrawn="1"/>
        </p:nvPicPr>
        <p:blipFill>
          <a:blip r:embed="rId4">
            <a:alphaModFix amt="73000"/>
          </a:blip>
          <a:stretch>
            <a:fillRect/>
          </a:stretch>
        </p:blipFill>
        <p:spPr>
          <a:xfrm>
            <a:off x="7771939" y="4229539"/>
            <a:ext cx="1076467" cy="580844"/>
          </a:xfrm>
          <a:prstGeom prst="rect">
            <a:avLst/>
          </a:prstGeom>
        </p:spPr>
      </p:pic>
    </p:spTree>
    <p:extLst>
      <p:ext uri="{BB962C8B-B14F-4D97-AF65-F5344CB8AC3E}">
        <p14:creationId xmlns:p14="http://schemas.microsoft.com/office/powerpoint/2010/main" val="3210198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0652" y="728235"/>
            <a:ext cx="7886700" cy="961589"/>
          </a:xfrm>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A picture containing logo&#10;&#10;Description automatically generated">
            <a:extLst>
              <a:ext uri="{FF2B5EF4-FFF2-40B4-BE49-F238E27FC236}">
                <a16:creationId xmlns:a16="http://schemas.microsoft.com/office/drawing/2014/main" id="{855B57FA-CBAE-2340-89D5-EF0D3E735239}"/>
              </a:ext>
            </a:extLst>
          </p:cNvPr>
          <p:cNvPicPr>
            <a:picLocks noChangeAspect="1"/>
          </p:cNvPicPr>
          <p:nvPr userDrawn="1"/>
        </p:nvPicPr>
        <p:blipFill>
          <a:blip r:embed="rId2"/>
          <a:stretch>
            <a:fillRect/>
          </a:stretch>
        </p:blipFill>
        <p:spPr>
          <a:xfrm>
            <a:off x="584845" y="258527"/>
            <a:ext cx="1708812" cy="321863"/>
          </a:xfrm>
          <a:prstGeom prst="rect">
            <a:avLst/>
          </a:prstGeom>
        </p:spPr>
      </p:pic>
    </p:spTree>
    <p:extLst>
      <p:ext uri="{BB962C8B-B14F-4D97-AF65-F5344CB8AC3E}">
        <p14:creationId xmlns:p14="http://schemas.microsoft.com/office/powerpoint/2010/main" val="3652654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0654" y="730999"/>
            <a:ext cx="7886700" cy="719996"/>
          </a:xfrm>
        </p:spPr>
        <p:txBody>
          <a:bodyPr anchor="b"/>
          <a:lstStyle/>
          <a:p>
            <a:r>
              <a:rPr lang="en-GB"/>
              <a:t>Click to edit Master title style</a:t>
            </a:r>
            <a:endParaRPr lang="en-US"/>
          </a:p>
        </p:txBody>
      </p:sp>
      <p:sp>
        <p:nvSpPr>
          <p:cNvPr id="3" name="Content Placeholder 2"/>
          <p:cNvSpPr>
            <a:spLocks noGrp="1"/>
          </p:cNvSpPr>
          <p:nvPr>
            <p:ph sz="half" idx="1"/>
          </p:nvPr>
        </p:nvSpPr>
        <p:spPr>
          <a:xfrm>
            <a:off x="496507" y="1450995"/>
            <a:ext cx="3886200" cy="31817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450993"/>
            <a:ext cx="3886200" cy="31817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lvl1pPr>
              <a:defRPr sz="1200"/>
            </a:lvl1pPr>
          </a:lstStyle>
          <a:p>
            <a:fld id="{56BD8750-BC1E-4A41-B1E9-688D17E58958}" type="datetimeFigureOut">
              <a:rPr lang="en-NO" smtClean="0"/>
              <a:pPr/>
              <a:t>02/11/2026</a:t>
            </a:fld>
            <a:endParaRPr lang="en-NO"/>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lvl1pPr>
              <a:defRPr sz="1200"/>
            </a:lvl1pPr>
          </a:lstStyle>
          <a:p>
            <a:endParaRPr lang="en-NO"/>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lvl1pPr algn="r">
              <a:defRPr sz="1200"/>
            </a:lvl1pPr>
          </a:lstStyle>
          <a:p>
            <a:fld id="{60062DB0-D3C8-BC4F-A147-BD3B6CA981C7}" type="slidenum">
              <a:rPr lang="en-NO" smtClean="0"/>
              <a:pPr/>
              <a:t>‹#›</a:t>
            </a:fld>
            <a:endParaRPr lang="en-NO"/>
          </a:p>
        </p:txBody>
      </p:sp>
      <p:pic>
        <p:nvPicPr>
          <p:cNvPr id="9" name="Picture 8" descr="A picture containing logo&#10;&#10;Description automatically generated">
            <a:extLst>
              <a:ext uri="{FF2B5EF4-FFF2-40B4-BE49-F238E27FC236}">
                <a16:creationId xmlns:a16="http://schemas.microsoft.com/office/drawing/2014/main" id="{DA3CB71C-AA70-804D-8F91-0C98BCB8AE47}"/>
              </a:ext>
            </a:extLst>
          </p:cNvPr>
          <p:cNvPicPr>
            <a:picLocks noChangeAspect="1"/>
          </p:cNvPicPr>
          <p:nvPr userDrawn="1"/>
        </p:nvPicPr>
        <p:blipFill>
          <a:blip r:embed="rId2"/>
          <a:stretch>
            <a:fillRect/>
          </a:stretch>
        </p:blipFill>
        <p:spPr>
          <a:xfrm>
            <a:off x="584845" y="258527"/>
            <a:ext cx="1708812" cy="321863"/>
          </a:xfrm>
          <a:prstGeom prst="rect">
            <a:avLst/>
          </a:prstGeom>
        </p:spPr>
      </p:pic>
    </p:spTree>
    <p:extLst>
      <p:ext uri="{BB962C8B-B14F-4D97-AF65-F5344CB8AC3E}">
        <p14:creationId xmlns:p14="http://schemas.microsoft.com/office/powerpoint/2010/main" val="4230634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2BF3E5F-B4B7-C148-AA91-B87170ABAD54}"/>
              </a:ext>
            </a:extLst>
          </p:cNvPr>
          <p:cNvPicPr>
            <a:picLocks noChangeAspect="1"/>
          </p:cNvPicPr>
          <p:nvPr userDrawn="1"/>
        </p:nvPicPr>
        <p:blipFill rotWithShape="1">
          <a:blip r:embed="rId2"/>
          <a:srcRect l="31440" t="770" r="13642" b="839"/>
          <a:stretch/>
        </p:blipFill>
        <p:spPr>
          <a:xfrm>
            <a:off x="0" y="0"/>
            <a:ext cx="9144000" cy="5143500"/>
          </a:xfrm>
          <a:prstGeom prst="rect">
            <a:avLst/>
          </a:prstGeom>
        </p:spPr>
      </p:pic>
    </p:spTree>
    <p:extLst>
      <p:ext uri="{BB962C8B-B14F-4D97-AF65-F5344CB8AC3E}">
        <p14:creationId xmlns:p14="http://schemas.microsoft.com/office/powerpoint/2010/main" val="3011812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44048AD-65E7-C545-BF73-4522546BE0B9}"/>
              </a:ext>
            </a:extLst>
          </p:cNvPr>
          <p:cNvPicPr>
            <a:picLocks noChangeAspect="1"/>
          </p:cNvPicPr>
          <p:nvPr userDrawn="1"/>
        </p:nvPicPr>
        <p:blipFill rotWithShape="1">
          <a:blip r:embed="rId2"/>
          <a:srcRect l="14176" t="34" r="30027"/>
          <a:stretch/>
        </p:blipFill>
        <p:spPr>
          <a:xfrm>
            <a:off x="0" y="0"/>
            <a:ext cx="9144000" cy="5143500"/>
          </a:xfrm>
          <a:prstGeom prst="rect">
            <a:avLst/>
          </a:prstGeom>
        </p:spPr>
      </p:pic>
    </p:spTree>
    <p:extLst>
      <p:ext uri="{BB962C8B-B14F-4D97-AF65-F5344CB8AC3E}">
        <p14:creationId xmlns:p14="http://schemas.microsoft.com/office/powerpoint/2010/main" val="918328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AB73B2-14E2-3C42-8935-31EDD601E637}"/>
              </a:ext>
            </a:extLst>
          </p:cNvPr>
          <p:cNvPicPr>
            <a:picLocks noChangeAspect="1"/>
          </p:cNvPicPr>
          <p:nvPr userDrawn="1"/>
        </p:nvPicPr>
        <p:blipFill rotWithShape="1">
          <a:blip r:embed="rId2"/>
          <a:srcRect l="44185"/>
          <a:stretch/>
        </p:blipFill>
        <p:spPr>
          <a:xfrm>
            <a:off x="0" y="0"/>
            <a:ext cx="9144000" cy="5143500"/>
          </a:xfrm>
          <a:prstGeom prst="rect">
            <a:avLst/>
          </a:prstGeom>
        </p:spPr>
      </p:pic>
    </p:spTree>
    <p:extLst>
      <p:ext uri="{BB962C8B-B14F-4D97-AF65-F5344CB8AC3E}">
        <p14:creationId xmlns:p14="http://schemas.microsoft.com/office/powerpoint/2010/main" val="1467921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6A5E06-19EF-444C-A509-5DEDF07031FE}"/>
              </a:ext>
            </a:extLst>
          </p:cNvPr>
          <p:cNvPicPr>
            <a:picLocks noChangeAspect="1"/>
          </p:cNvPicPr>
          <p:nvPr userDrawn="1"/>
        </p:nvPicPr>
        <p:blipFill rotWithShape="1">
          <a:blip r:embed="rId2"/>
          <a:srcRect l="44236"/>
          <a:stretch/>
        </p:blipFill>
        <p:spPr>
          <a:xfrm>
            <a:off x="0" y="-4758"/>
            <a:ext cx="9144000" cy="5148258"/>
          </a:xfrm>
          <a:prstGeom prst="rect">
            <a:avLst/>
          </a:prstGeom>
        </p:spPr>
      </p:pic>
    </p:spTree>
    <p:extLst>
      <p:ext uri="{BB962C8B-B14F-4D97-AF65-F5344CB8AC3E}">
        <p14:creationId xmlns:p14="http://schemas.microsoft.com/office/powerpoint/2010/main" val="3272143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0A28E5-7DF4-FC45-9616-EF85960F129D}"/>
              </a:ext>
            </a:extLst>
          </p:cNvPr>
          <p:cNvPicPr>
            <a:picLocks noChangeAspect="1"/>
          </p:cNvPicPr>
          <p:nvPr userDrawn="1"/>
        </p:nvPicPr>
        <p:blipFill rotWithShape="1">
          <a:blip r:embed="rId2"/>
          <a:srcRect l="4488" r="39698"/>
          <a:stretch/>
        </p:blipFill>
        <p:spPr>
          <a:xfrm>
            <a:off x="0" y="0"/>
            <a:ext cx="9144000" cy="5143500"/>
          </a:xfrm>
          <a:prstGeom prst="rect">
            <a:avLst/>
          </a:prstGeom>
        </p:spPr>
      </p:pic>
    </p:spTree>
    <p:extLst>
      <p:ext uri="{BB962C8B-B14F-4D97-AF65-F5344CB8AC3E}">
        <p14:creationId xmlns:p14="http://schemas.microsoft.com/office/powerpoint/2010/main" val="2188273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AB7FBB-F1DC-FA4F-B2F8-19E86FAC7215}"/>
              </a:ext>
            </a:extLst>
          </p:cNvPr>
          <p:cNvPicPr>
            <a:picLocks noChangeAspect="1"/>
          </p:cNvPicPr>
          <p:nvPr userDrawn="1"/>
        </p:nvPicPr>
        <p:blipFill rotWithShape="1">
          <a:blip r:embed="rId2"/>
          <a:srcRect l="44413"/>
          <a:stretch/>
        </p:blipFill>
        <p:spPr>
          <a:xfrm>
            <a:off x="0" y="0"/>
            <a:ext cx="9144000" cy="5164611"/>
          </a:xfrm>
          <a:prstGeom prst="rect">
            <a:avLst/>
          </a:prstGeom>
        </p:spPr>
      </p:pic>
    </p:spTree>
    <p:extLst>
      <p:ext uri="{BB962C8B-B14F-4D97-AF65-F5344CB8AC3E}">
        <p14:creationId xmlns:p14="http://schemas.microsoft.com/office/powerpoint/2010/main" val="2812774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Picture 2" descr="A picture containing laser, light&#10;&#10;Description automatically generated">
            <a:extLst>
              <a:ext uri="{FF2B5EF4-FFF2-40B4-BE49-F238E27FC236}">
                <a16:creationId xmlns:a16="http://schemas.microsoft.com/office/drawing/2014/main" id="{B6D12CC3-2B23-2F42-A110-5FBFF6B91B15}"/>
              </a:ext>
            </a:extLst>
          </p:cNvPr>
          <p:cNvPicPr>
            <a:picLocks noChangeAspect="1"/>
          </p:cNvPicPr>
          <p:nvPr userDrawn="1"/>
        </p:nvPicPr>
        <p:blipFill>
          <a:blip r:embed="rId2">
            <a:alphaModFix amt="55000"/>
          </a:blip>
          <a:stretch>
            <a:fillRect/>
          </a:stretch>
        </p:blipFill>
        <p:spPr>
          <a:xfrm>
            <a:off x="7895122" y="0"/>
            <a:ext cx="1244395" cy="5143500"/>
          </a:xfrm>
          <a:prstGeom prst="rect">
            <a:avLst/>
          </a:prstGeom>
        </p:spPr>
      </p:pic>
      <p:sp>
        <p:nvSpPr>
          <p:cNvPr id="12" name="Title 1">
            <a:extLst>
              <a:ext uri="{FF2B5EF4-FFF2-40B4-BE49-F238E27FC236}">
                <a16:creationId xmlns:a16="http://schemas.microsoft.com/office/drawing/2014/main" id="{9CCD133F-F7B2-A647-981F-D5150B6F967B}"/>
              </a:ext>
            </a:extLst>
          </p:cNvPr>
          <p:cNvSpPr>
            <a:spLocks noGrp="1"/>
          </p:cNvSpPr>
          <p:nvPr>
            <p:ph type="ctrTitle"/>
          </p:nvPr>
        </p:nvSpPr>
        <p:spPr>
          <a:xfrm>
            <a:off x="660748" y="873442"/>
            <a:ext cx="6858000" cy="1790700"/>
          </a:xfrm>
        </p:spPr>
        <p:txBody>
          <a:bodyPr anchor="b"/>
          <a:lstStyle>
            <a:lvl1pPr algn="l">
              <a:defRPr sz="4500"/>
            </a:lvl1pPr>
          </a:lstStyle>
          <a:p>
            <a:r>
              <a:rPr lang="en-GB"/>
              <a:t>Click to edit Master title style</a:t>
            </a:r>
            <a:endParaRPr lang="en-US"/>
          </a:p>
        </p:txBody>
      </p:sp>
      <p:sp>
        <p:nvSpPr>
          <p:cNvPr id="13" name="Subtitle 2">
            <a:extLst>
              <a:ext uri="{FF2B5EF4-FFF2-40B4-BE49-F238E27FC236}">
                <a16:creationId xmlns:a16="http://schemas.microsoft.com/office/drawing/2014/main" id="{D2F5BFEF-A9DC-474C-AAED-5C2261EA2E0C}"/>
              </a:ext>
            </a:extLst>
          </p:cNvPr>
          <p:cNvSpPr>
            <a:spLocks noGrp="1"/>
          </p:cNvSpPr>
          <p:nvPr>
            <p:ph type="subTitle" idx="1"/>
          </p:nvPr>
        </p:nvSpPr>
        <p:spPr>
          <a:xfrm>
            <a:off x="691228" y="2664142"/>
            <a:ext cx="6858000" cy="1310878"/>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pic>
        <p:nvPicPr>
          <p:cNvPr id="15" name="Picture 14" descr="A picture containing icon&#10;&#10;Description automatically generated">
            <a:extLst>
              <a:ext uri="{FF2B5EF4-FFF2-40B4-BE49-F238E27FC236}">
                <a16:creationId xmlns:a16="http://schemas.microsoft.com/office/drawing/2014/main" id="{6C5F9597-75CE-7D47-8ED7-6D92FF37B193}"/>
              </a:ext>
            </a:extLst>
          </p:cNvPr>
          <p:cNvPicPr>
            <a:picLocks noChangeAspect="1"/>
          </p:cNvPicPr>
          <p:nvPr userDrawn="1"/>
        </p:nvPicPr>
        <p:blipFill>
          <a:blip r:embed="rId3"/>
          <a:stretch>
            <a:fillRect/>
          </a:stretch>
        </p:blipFill>
        <p:spPr>
          <a:xfrm>
            <a:off x="7206851" y="4737142"/>
            <a:ext cx="395070" cy="406358"/>
          </a:xfrm>
          <a:prstGeom prst="rect">
            <a:avLst/>
          </a:prstGeom>
        </p:spPr>
      </p:pic>
      <p:pic>
        <p:nvPicPr>
          <p:cNvPr id="22" name="Picture 21" descr="A picture containing icon&#10;&#10;Description automatically generated">
            <a:extLst>
              <a:ext uri="{FF2B5EF4-FFF2-40B4-BE49-F238E27FC236}">
                <a16:creationId xmlns:a16="http://schemas.microsoft.com/office/drawing/2014/main" id="{893BA9EB-92EF-7841-98A6-81750F0DFCE5}"/>
              </a:ext>
            </a:extLst>
          </p:cNvPr>
          <p:cNvPicPr>
            <a:picLocks noChangeAspect="1"/>
          </p:cNvPicPr>
          <p:nvPr userDrawn="1"/>
        </p:nvPicPr>
        <p:blipFill>
          <a:blip r:embed="rId4">
            <a:alphaModFix amt="63000"/>
          </a:blip>
          <a:stretch>
            <a:fillRect/>
          </a:stretch>
        </p:blipFill>
        <p:spPr>
          <a:xfrm>
            <a:off x="7771939" y="4229539"/>
            <a:ext cx="1076467" cy="580844"/>
          </a:xfrm>
          <a:prstGeom prst="rect">
            <a:avLst/>
          </a:prstGeom>
        </p:spPr>
      </p:pic>
    </p:spTree>
    <p:extLst>
      <p:ext uri="{BB962C8B-B14F-4D97-AF65-F5344CB8AC3E}">
        <p14:creationId xmlns:p14="http://schemas.microsoft.com/office/powerpoint/2010/main" val="1058561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FC07E26-C5CB-7443-9151-9338F7D79A18}"/>
              </a:ext>
            </a:extLst>
          </p:cNvPr>
          <p:cNvSpPr/>
          <p:nvPr userDrawn="1"/>
        </p:nvSpPr>
        <p:spPr>
          <a:xfrm>
            <a:off x="0" y="0"/>
            <a:ext cx="9144000" cy="5143500"/>
          </a:xfrm>
          <a:prstGeom prst="rect">
            <a:avLst/>
          </a:prstGeom>
          <a:solidFill>
            <a:srgbClr val="375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2" name="Title 1">
            <a:extLst>
              <a:ext uri="{FF2B5EF4-FFF2-40B4-BE49-F238E27FC236}">
                <a16:creationId xmlns:a16="http://schemas.microsoft.com/office/drawing/2014/main" id="{9CCD133F-F7B2-A647-981F-D5150B6F967B}"/>
              </a:ext>
            </a:extLst>
          </p:cNvPr>
          <p:cNvSpPr>
            <a:spLocks noGrp="1"/>
          </p:cNvSpPr>
          <p:nvPr>
            <p:ph type="ctrTitle"/>
          </p:nvPr>
        </p:nvSpPr>
        <p:spPr>
          <a:xfrm>
            <a:off x="475744" y="873442"/>
            <a:ext cx="6858000" cy="1790700"/>
          </a:xfrm>
        </p:spPr>
        <p:txBody>
          <a:bodyPr anchor="b"/>
          <a:lstStyle>
            <a:lvl1pPr algn="l">
              <a:defRPr sz="4500">
                <a:solidFill>
                  <a:srgbClr val="B7CD96"/>
                </a:solidFill>
              </a:defRPr>
            </a:lvl1pPr>
          </a:lstStyle>
          <a:p>
            <a:r>
              <a:rPr lang="en-GB"/>
              <a:t>Click to edit Master title style</a:t>
            </a:r>
            <a:endParaRPr lang="en-US"/>
          </a:p>
        </p:txBody>
      </p:sp>
      <p:sp>
        <p:nvSpPr>
          <p:cNvPr id="13" name="Subtitle 2">
            <a:extLst>
              <a:ext uri="{FF2B5EF4-FFF2-40B4-BE49-F238E27FC236}">
                <a16:creationId xmlns:a16="http://schemas.microsoft.com/office/drawing/2014/main" id="{D2F5BFEF-A9DC-474C-AAED-5C2261EA2E0C}"/>
              </a:ext>
            </a:extLst>
          </p:cNvPr>
          <p:cNvSpPr>
            <a:spLocks noGrp="1"/>
          </p:cNvSpPr>
          <p:nvPr>
            <p:ph type="subTitle" idx="1"/>
          </p:nvPr>
        </p:nvSpPr>
        <p:spPr>
          <a:xfrm>
            <a:off x="506224" y="2664142"/>
            <a:ext cx="6858000" cy="1310878"/>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pic>
        <p:nvPicPr>
          <p:cNvPr id="4" name="Picture 3" descr="A picture containing text, sign&#10;&#10;Description automatically generated">
            <a:extLst>
              <a:ext uri="{FF2B5EF4-FFF2-40B4-BE49-F238E27FC236}">
                <a16:creationId xmlns:a16="http://schemas.microsoft.com/office/drawing/2014/main" id="{D136293F-F2DE-384A-BDE6-58B452913086}"/>
              </a:ext>
            </a:extLst>
          </p:cNvPr>
          <p:cNvPicPr>
            <a:picLocks noChangeAspect="1"/>
          </p:cNvPicPr>
          <p:nvPr userDrawn="1"/>
        </p:nvPicPr>
        <p:blipFill>
          <a:blip r:embed="rId2"/>
          <a:stretch>
            <a:fillRect/>
          </a:stretch>
        </p:blipFill>
        <p:spPr>
          <a:xfrm>
            <a:off x="577885" y="246393"/>
            <a:ext cx="864219" cy="323052"/>
          </a:xfrm>
          <a:prstGeom prst="rect">
            <a:avLst/>
          </a:prstGeom>
        </p:spPr>
      </p:pic>
      <p:pic>
        <p:nvPicPr>
          <p:cNvPr id="24" name="Picture 23" descr="A picture containing icon&#10;&#10;Description automatically generated">
            <a:extLst>
              <a:ext uri="{FF2B5EF4-FFF2-40B4-BE49-F238E27FC236}">
                <a16:creationId xmlns:a16="http://schemas.microsoft.com/office/drawing/2014/main" id="{885D44F9-9115-E74A-92BE-307DDAC51402}"/>
              </a:ext>
            </a:extLst>
          </p:cNvPr>
          <p:cNvPicPr>
            <a:picLocks noChangeAspect="1"/>
          </p:cNvPicPr>
          <p:nvPr userDrawn="1"/>
        </p:nvPicPr>
        <p:blipFill>
          <a:blip r:embed="rId3"/>
          <a:stretch>
            <a:fillRect/>
          </a:stretch>
        </p:blipFill>
        <p:spPr>
          <a:xfrm>
            <a:off x="7206851" y="4737142"/>
            <a:ext cx="395070" cy="406358"/>
          </a:xfrm>
          <a:prstGeom prst="rect">
            <a:avLst/>
          </a:prstGeom>
        </p:spPr>
      </p:pic>
      <p:pic>
        <p:nvPicPr>
          <p:cNvPr id="25" name="Picture 24" descr="A picture containing light&#10;&#10;Description automatically generated">
            <a:extLst>
              <a:ext uri="{FF2B5EF4-FFF2-40B4-BE49-F238E27FC236}">
                <a16:creationId xmlns:a16="http://schemas.microsoft.com/office/drawing/2014/main" id="{800E593F-4E20-F840-9DCE-5230A9B4A57B}"/>
              </a:ext>
            </a:extLst>
          </p:cNvPr>
          <p:cNvPicPr>
            <a:picLocks noChangeAspect="1"/>
          </p:cNvPicPr>
          <p:nvPr userDrawn="1"/>
        </p:nvPicPr>
        <p:blipFill>
          <a:blip r:embed="rId4">
            <a:alphaModFix amt="34000"/>
          </a:blip>
          <a:stretch>
            <a:fillRect/>
          </a:stretch>
        </p:blipFill>
        <p:spPr>
          <a:xfrm>
            <a:off x="8080163" y="0"/>
            <a:ext cx="1005886" cy="5143500"/>
          </a:xfrm>
          <a:prstGeom prst="rect">
            <a:avLst/>
          </a:prstGeom>
        </p:spPr>
      </p:pic>
      <p:pic>
        <p:nvPicPr>
          <p:cNvPr id="26" name="Picture 25" descr="A picture containing icon&#10;&#10;Description automatically generated">
            <a:extLst>
              <a:ext uri="{FF2B5EF4-FFF2-40B4-BE49-F238E27FC236}">
                <a16:creationId xmlns:a16="http://schemas.microsoft.com/office/drawing/2014/main" id="{FC78A1C4-E6B3-9B45-AF02-D343D7BD3143}"/>
              </a:ext>
            </a:extLst>
          </p:cNvPr>
          <p:cNvPicPr>
            <a:picLocks noChangeAspect="1"/>
          </p:cNvPicPr>
          <p:nvPr userDrawn="1"/>
        </p:nvPicPr>
        <p:blipFill>
          <a:blip r:embed="rId5">
            <a:alphaModFix amt="67000"/>
          </a:blip>
          <a:stretch>
            <a:fillRect/>
          </a:stretch>
        </p:blipFill>
        <p:spPr>
          <a:xfrm>
            <a:off x="7771939" y="4229539"/>
            <a:ext cx="1076467" cy="580844"/>
          </a:xfrm>
          <a:prstGeom prst="rect">
            <a:avLst/>
          </a:prstGeom>
        </p:spPr>
      </p:pic>
    </p:spTree>
    <p:extLst>
      <p:ext uri="{BB962C8B-B14F-4D97-AF65-F5344CB8AC3E}">
        <p14:creationId xmlns:p14="http://schemas.microsoft.com/office/powerpoint/2010/main" val="1345739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A picture containing icon&#10;&#10;Description automatically generated">
            <a:extLst>
              <a:ext uri="{FF2B5EF4-FFF2-40B4-BE49-F238E27FC236}">
                <a16:creationId xmlns:a16="http://schemas.microsoft.com/office/drawing/2014/main" id="{38F47EFE-72F3-BB4B-A5BE-4512ED9C9DDD}"/>
              </a:ext>
            </a:extLst>
          </p:cNvPr>
          <p:cNvPicPr>
            <a:picLocks noChangeAspect="1"/>
          </p:cNvPicPr>
          <p:nvPr userDrawn="1"/>
        </p:nvPicPr>
        <p:blipFill>
          <a:blip r:embed="rId2"/>
          <a:stretch>
            <a:fillRect/>
          </a:stretch>
        </p:blipFill>
        <p:spPr>
          <a:xfrm>
            <a:off x="7222987" y="4737142"/>
            <a:ext cx="395070" cy="406358"/>
          </a:xfrm>
          <a:prstGeom prst="rect">
            <a:avLst/>
          </a:prstGeom>
        </p:spPr>
      </p:pic>
      <p:pic>
        <p:nvPicPr>
          <p:cNvPr id="13" name="Picture 12" descr="A picture containing light&#10;&#10;Description automatically generated">
            <a:extLst>
              <a:ext uri="{FF2B5EF4-FFF2-40B4-BE49-F238E27FC236}">
                <a16:creationId xmlns:a16="http://schemas.microsoft.com/office/drawing/2014/main" id="{B2287736-07C1-754E-B46D-2F190ABD5DBF}"/>
              </a:ext>
            </a:extLst>
          </p:cNvPr>
          <p:cNvPicPr>
            <a:picLocks noChangeAspect="1"/>
          </p:cNvPicPr>
          <p:nvPr userDrawn="1"/>
        </p:nvPicPr>
        <p:blipFill>
          <a:blip r:embed="rId3">
            <a:alphaModFix amt="70000"/>
          </a:blip>
          <a:stretch>
            <a:fillRect/>
          </a:stretch>
        </p:blipFill>
        <p:spPr>
          <a:xfrm>
            <a:off x="8096299" y="0"/>
            <a:ext cx="1005886" cy="51435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1E89D046-BDBA-5940-999C-D4973EB57D24}"/>
              </a:ext>
            </a:extLst>
          </p:cNvPr>
          <p:cNvPicPr>
            <a:picLocks noChangeAspect="1"/>
          </p:cNvPicPr>
          <p:nvPr userDrawn="1"/>
        </p:nvPicPr>
        <p:blipFill>
          <a:blip r:embed="rId4"/>
          <a:stretch>
            <a:fillRect/>
          </a:stretch>
        </p:blipFill>
        <p:spPr>
          <a:xfrm>
            <a:off x="7720220" y="4131535"/>
            <a:ext cx="1255208" cy="792649"/>
          </a:xfrm>
          <a:prstGeom prst="rect">
            <a:avLst/>
          </a:prstGeom>
        </p:spPr>
      </p:pic>
      <p:sp>
        <p:nvSpPr>
          <p:cNvPr id="2" name="Title 1"/>
          <p:cNvSpPr>
            <a:spLocks noGrp="1"/>
          </p:cNvSpPr>
          <p:nvPr>
            <p:ph type="ctrTitle"/>
          </p:nvPr>
        </p:nvSpPr>
        <p:spPr>
          <a:xfrm>
            <a:off x="477150" y="841772"/>
            <a:ext cx="7349422" cy="1790700"/>
          </a:xfrm>
        </p:spPr>
        <p:txBody>
          <a:bodyPr anchor="b"/>
          <a:lstStyle>
            <a:lvl1pPr algn="l">
              <a:defRPr sz="4500"/>
            </a:lvl1pPr>
          </a:lstStyle>
          <a:p>
            <a:r>
              <a:rPr lang="en-GB"/>
              <a:t>Click to edit Master title style</a:t>
            </a:r>
            <a:endParaRPr lang="en-US"/>
          </a:p>
        </p:txBody>
      </p:sp>
      <p:sp>
        <p:nvSpPr>
          <p:cNvPr id="3" name="Subtitle 2"/>
          <p:cNvSpPr>
            <a:spLocks noGrp="1"/>
          </p:cNvSpPr>
          <p:nvPr>
            <p:ph type="subTitle" idx="1"/>
          </p:nvPr>
        </p:nvSpPr>
        <p:spPr>
          <a:xfrm>
            <a:off x="503580" y="2632472"/>
            <a:ext cx="7349422" cy="1310878"/>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121452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0648" y="591348"/>
            <a:ext cx="7886700" cy="989677"/>
          </a:xfrm>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0" name="Picture 19" descr="A picture containing icon&#10;&#10;Description automatically generated">
            <a:extLst>
              <a:ext uri="{FF2B5EF4-FFF2-40B4-BE49-F238E27FC236}">
                <a16:creationId xmlns:a16="http://schemas.microsoft.com/office/drawing/2014/main" id="{351E4E24-5BA2-824E-95F4-12446E95733C}"/>
              </a:ext>
            </a:extLst>
          </p:cNvPr>
          <p:cNvPicPr>
            <a:picLocks noChangeAspect="1"/>
          </p:cNvPicPr>
          <p:nvPr userDrawn="1"/>
        </p:nvPicPr>
        <p:blipFill>
          <a:blip r:embed="rId2"/>
          <a:stretch>
            <a:fillRect/>
          </a:stretch>
        </p:blipFill>
        <p:spPr>
          <a:xfrm>
            <a:off x="7222987" y="4737142"/>
            <a:ext cx="395070" cy="406358"/>
          </a:xfrm>
          <a:prstGeom prst="rect">
            <a:avLst/>
          </a:prstGeom>
        </p:spPr>
      </p:pic>
      <p:pic>
        <p:nvPicPr>
          <p:cNvPr id="21" name="Picture 20" descr="A picture containing light&#10;&#10;Description automatically generated">
            <a:extLst>
              <a:ext uri="{FF2B5EF4-FFF2-40B4-BE49-F238E27FC236}">
                <a16:creationId xmlns:a16="http://schemas.microsoft.com/office/drawing/2014/main" id="{DA2FB649-9B54-134C-857F-4A0693EC2246}"/>
              </a:ext>
            </a:extLst>
          </p:cNvPr>
          <p:cNvPicPr>
            <a:picLocks noChangeAspect="1"/>
          </p:cNvPicPr>
          <p:nvPr userDrawn="1"/>
        </p:nvPicPr>
        <p:blipFill>
          <a:blip r:embed="rId3">
            <a:alphaModFix amt="70000"/>
          </a:blip>
          <a:stretch>
            <a:fillRect/>
          </a:stretch>
        </p:blipFill>
        <p:spPr>
          <a:xfrm>
            <a:off x="8096299" y="0"/>
            <a:ext cx="1005886" cy="51435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BF2A6B12-EECF-A042-88C7-AF563BF4CE87}"/>
              </a:ext>
            </a:extLst>
          </p:cNvPr>
          <p:cNvPicPr>
            <a:picLocks noChangeAspect="1"/>
          </p:cNvPicPr>
          <p:nvPr userDrawn="1"/>
        </p:nvPicPr>
        <p:blipFill>
          <a:blip r:embed="rId4"/>
          <a:stretch>
            <a:fillRect/>
          </a:stretch>
        </p:blipFill>
        <p:spPr>
          <a:xfrm>
            <a:off x="7720220" y="4131535"/>
            <a:ext cx="1255208" cy="792649"/>
          </a:xfrm>
          <a:prstGeom prst="rect">
            <a:avLst/>
          </a:prstGeom>
        </p:spPr>
      </p:pic>
    </p:spTree>
    <p:extLst>
      <p:ext uri="{BB962C8B-B14F-4D97-AF65-F5344CB8AC3E}">
        <p14:creationId xmlns:p14="http://schemas.microsoft.com/office/powerpoint/2010/main" val="3257573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2/11/2026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33408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4FC4366-65DD-C241-8750-74DFCD8A209B}"/>
              </a:ext>
            </a:extLst>
          </p:cNvPr>
          <p:cNvPicPr>
            <a:picLocks noChangeAspect="1"/>
          </p:cNvPicPr>
          <p:nvPr userDrawn="1"/>
        </p:nvPicPr>
        <p:blipFill>
          <a:blip r:embed="rId2">
            <a:alphaModFix amt="89000"/>
          </a:blip>
          <a:stretch>
            <a:fillRect/>
          </a:stretch>
        </p:blipFill>
        <p:spPr>
          <a:xfrm>
            <a:off x="0" y="4055364"/>
            <a:ext cx="9144000" cy="1088136"/>
          </a:xfrm>
          <a:prstGeom prst="rect">
            <a:avLst/>
          </a:prstGeom>
        </p:spPr>
      </p:pic>
      <p:sp>
        <p:nvSpPr>
          <p:cNvPr id="12" name="Title 1">
            <a:extLst>
              <a:ext uri="{FF2B5EF4-FFF2-40B4-BE49-F238E27FC236}">
                <a16:creationId xmlns:a16="http://schemas.microsoft.com/office/drawing/2014/main" id="{9CCD133F-F7B2-A647-981F-D5150B6F967B}"/>
              </a:ext>
            </a:extLst>
          </p:cNvPr>
          <p:cNvSpPr>
            <a:spLocks noGrp="1"/>
          </p:cNvSpPr>
          <p:nvPr>
            <p:ph type="ctrTitle"/>
          </p:nvPr>
        </p:nvSpPr>
        <p:spPr>
          <a:xfrm>
            <a:off x="0" y="189010"/>
            <a:ext cx="9144000" cy="2475131"/>
          </a:xfrm>
        </p:spPr>
        <p:txBody>
          <a:bodyPr anchor="b"/>
          <a:lstStyle>
            <a:lvl1pPr algn="ctr">
              <a:defRPr sz="4500"/>
            </a:lvl1pPr>
          </a:lstStyle>
          <a:p>
            <a:r>
              <a:rPr lang="en-GB"/>
              <a:t>Click to edit Master title style</a:t>
            </a:r>
            <a:endParaRPr lang="en-US"/>
          </a:p>
        </p:txBody>
      </p:sp>
      <p:sp>
        <p:nvSpPr>
          <p:cNvPr id="13" name="Subtitle 2">
            <a:extLst>
              <a:ext uri="{FF2B5EF4-FFF2-40B4-BE49-F238E27FC236}">
                <a16:creationId xmlns:a16="http://schemas.microsoft.com/office/drawing/2014/main" id="{D2F5BFEF-A9DC-474C-AAED-5C2261EA2E0C}"/>
              </a:ext>
            </a:extLst>
          </p:cNvPr>
          <p:cNvSpPr>
            <a:spLocks noGrp="1"/>
          </p:cNvSpPr>
          <p:nvPr>
            <p:ph type="subTitle" idx="1"/>
          </p:nvPr>
        </p:nvSpPr>
        <p:spPr>
          <a:xfrm>
            <a:off x="0" y="2664142"/>
            <a:ext cx="9144000" cy="1310878"/>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pic>
        <p:nvPicPr>
          <p:cNvPr id="17" name="Picture 16" descr="Logo, company name&#10;&#10;Description automatically generated">
            <a:extLst>
              <a:ext uri="{FF2B5EF4-FFF2-40B4-BE49-F238E27FC236}">
                <a16:creationId xmlns:a16="http://schemas.microsoft.com/office/drawing/2014/main" id="{ABA62C68-FC3B-F345-9D70-C67BF3D28D8C}"/>
              </a:ext>
            </a:extLst>
          </p:cNvPr>
          <p:cNvPicPr>
            <a:picLocks noChangeAspect="1"/>
          </p:cNvPicPr>
          <p:nvPr userDrawn="1"/>
        </p:nvPicPr>
        <p:blipFill>
          <a:blip r:embed="rId3"/>
          <a:stretch>
            <a:fillRect/>
          </a:stretch>
        </p:blipFill>
        <p:spPr>
          <a:xfrm>
            <a:off x="4306511" y="1062523"/>
            <a:ext cx="530977" cy="554595"/>
          </a:xfrm>
          <a:prstGeom prst="rect">
            <a:avLst/>
          </a:prstGeom>
        </p:spPr>
      </p:pic>
    </p:spTree>
    <p:extLst>
      <p:ext uri="{BB962C8B-B14F-4D97-AF65-F5344CB8AC3E}">
        <p14:creationId xmlns:p14="http://schemas.microsoft.com/office/powerpoint/2010/main" val="1188967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2DCDE58-E082-4E40-9B4D-870486F76BA8}"/>
              </a:ext>
            </a:extLst>
          </p:cNvPr>
          <p:cNvPicPr>
            <a:picLocks noChangeAspect="1"/>
          </p:cNvPicPr>
          <p:nvPr userDrawn="1"/>
        </p:nvPicPr>
        <p:blipFill>
          <a:blip r:embed="rId2">
            <a:alphaModFix amt="70000"/>
          </a:blip>
          <a:stretch>
            <a:fillRect/>
          </a:stretch>
        </p:blipFill>
        <p:spPr>
          <a:xfrm>
            <a:off x="0" y="4055364"/>
            <a:ext cx="9144000" cy="1088136"/>
          </a:xfrm>
          <a:prstGeom prst="rect">
            <a:avLst/>
          </a:prstGeom>
        </p:spPr>
      </p:pic>
      <p:sp>
        <p:nvSpPr>
          <p:cNvPr id="12" name="Title 1">
            <a:extLst>
              <a:ext uri="{FF2B5EF4-FFF2-40B4-BE49-F238E27FC236}">
                <a16:creationId xmlns:a16="http://schemas.microsoft.com/office/drawing/2014/main" id="{9CCD133F-F7B2-A647-981F-D5150B6F967B}"/>
              </a:ext>
            </a:extLst>
          </p:cNvPr>
          <p:cNvSpPr>
            <a:spLocks noGrp="1"/>
          </p:cNvSpPr>
          <p:nvPr>
            <p:ph type="ctrTitle"/>
          </p:nvPr>
        </p:nvSpPr>
        <p:spPr>
          <a:xfrm>
            <a:off x="0" y="873442"/>
            <a:ext cx="9144000" cy="1790700"/>
          </a:xfrm>
        </p:spPr>
        <p:txBody>
          <a:bodyPr anchor="b"/>
          <a:lstStyle>
            <a:lvl1pPr algn="ctr">
              <a:defRPr sz="4500"/>
            </a:lvl1pPr>
          </a:lstStyle>
          <a:p>
            <a:r>
              <a:rPr lang="en-GB"/>
              <a:t>Click to edit Master title style</a:t>
            </a:r>
            <a:endParaRPr lang="en-US"/>
          </a:p>
        </p:txBody>
      </p:sp>
      <p:sp>
        <p:nvSpPr>
          <p:cNvPr id="13" name="Subtitle 2">
            <a:extLst>
              <a:ext uri="{FF2B5EF4-FFF2-40B4-BE49-F238E27FC236}">
                <a16:creationId xmlns:a16="http://schemas.microsoft.com/office/drawing/2014/main" id="{D2F5BFEF-A9DC-474C-AAED-5C2261EA2E0C}"/>
              </a:ext>
            </a:extLst>
          </p:cNvPr>
          <p:cNvSpPr>
            <a:spLocks noGrp="1"/>
          </p:cNvSpPr>
          <p:nvPr>
            <p:ph type="subTitle" idx="1"/>
          </p:nvPr>
        </p:nvSpPr>
        <p:spPr>
          <a:xfrm>
            <a:off x="0" y="2664142"/>
            <a:ext cx="9144000" cy="1310878"/>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pic>
        <p:nvPicPr>
          <p:cNvPr id="17" name="Picture 16" descr="Logo, company name&#10;&#10;Description automatically generated">
            <a:extLst>
              <a:ext uri="{FF2B5EF4-FFF2-40B4-BE49-F238E27FC236}">
                <a16:creationId xmlns:a16="http://schemas.microsoft.com/office/drawing/2014/main" id="{759F8B81-B81F-1540-8F21-E06F30E94D8E}"/>
              </a:ext>
            </a:extLst>
          </p:cNvPr>
          <p:cNvPicPr>
            <a:picLocks noChangeAspect="1"/>
          </p:cNvPicPr>
          <p:nvPr userDrawn="1"/>
        </p:nvPicPr>
        <p:blipFill>
          <a:blip r:embed="rId3"/>
          <a:stretch>
            <a:fillRect/>
          </a:stretch>
        </p:blipFill>
        <p:spPr>
          <a:xfrm>
            <a:off x="4306511" y="1062523"/>
            <a:ext cx="530977" cy="554595"/>
          </a:xfrm>
          <a:prstGeom prst="rect">
            <a:avLst/>
          </a:prstGeom>
        </p:spPr>
      </p:pic>
    </p:spTree>
    <p:extLst>
      <p:ext uri="{BB962C8B-B14F-4D97-AF65-F5344CB8AC3E}">
        <p14:creationId xmlns:p14="http://schemas.microsoft.com/office/powerpoint/2010/main" val="4243568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3.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56C1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1222" y="730998"/>
            <a:ext cx="7886700" cy="850029"/>
          </a:xfrm>
          <a:prstGeom prst="rect">
            <a:avLst/>
          </a:prstGeom>
        </p:spPr>
        <p:txBody>
          <a:bodyPr vert="horz" lIns="91440" tIns="45720" rIns="91440" bIns="45720" rtlCol="0" anchor="b">
            <a:normAutofit/>
          </a:bodyPr>
          <a:lstStyle/>
          <a:p>
            <a:r>
              <a:rPr lang="en-GB"/>
              <a:t>Click to edit Master title style</a:t>
            </a:r>
            <a:endParaRPr lang="en-US"/>
          </a:p>
        </p:txBody>
      </p:sp>
      <p:sp>
        <p:nvSpPr>
          <p:cNvPr id="3" name="Text Placeholder 2"/>
          <p:cNvSpPr>
            <a:spLocks noGrp="1"/>
          </p:cNvSpPr>
          <p:nvPr>
            <p:ph type="body" idx="1"/>
          </p:nvPr>
        </p:nvSpPr>
        <p:spPr>
          <a:xfrm>
            <a:off x="491222" y="1581027"/>
            <a:ext cx="7886700" cy="3263504"/>
          </a:xfrm>
          <a:prstGeom prst="rect">
            <a:avLst/>
          </a:prstGeom>
        </p:spPr>
        <p:txBody>
          <a:bodyPr vert="horz" lIns="91440" tIns="45720" rIns="91440" bIns="45720" rtlCol="0"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descr="A picture containing logo&#10;&#10;Description automatically generated">
            <a:extLst>
              <a:ext uri="{FF2B5EF4-FFF2-40B4-BE49-F238E27FC236}">
                <a16:creationId xmlns:a16="http://schemas.microsoft.com/office/drawing/2014/main" id="{99774AD9-887E-AF4C-BF5F-D9F52B3835A0}"/>
              </a:ext>
            </a:extLst>
          </p:cNvPr>
          <p:cNvPicPr>
            <a:picLocks noChangeAspect="1"/>
          </p:cNvPicPr>
          <p:nvPr userDrawn="1"/>
        </p:nvPicPr>
        <p:blipFill>
          <a:blip r:embed="rId9"/>
          <a:stretch>
            <a:fillRect/>
          </a:stretch>
        </p:blipFill>
        <p:spPr>
          <a:xfrm>
            <a:off x="584845" y="258527"/>
            <a:ext cx="1708812" cy="321863"/>
          </a:xfrm>
          <a:prstGeom prst="rect">
            <a:avLst/>
          </a:prstGeom>
        </p:spPr>
      </p:pic>
      <p:sp>
        <p:nvSpPr>
          <p:cNvPr id="5" name="Rectangle 4">
            <a:extLst>
              <a:ext uri="{FF2B5EF4-FFF2-40B4-BE49-F238E27FC236}">
                <a16:creationId xmlns:a16="http://schemas.microsoft.com/office/drawing/2014/main" id="{B4EEC794-9408-4049-B0EF-5B08F29C3D34}"/>
              </a:ext>
            </a:extLst>
          </p:cNvPr>
          <p:cNvSpPr/>
          <p:nvPr userDrawn="1"/>
        </p:nvSpPr>
        <p:spPr>
          <a:xfrm>
            <a:off x="9255437" y="868875"/>
            <a:ext cx="219581" cy="197962"/>
          </a:xfrm>
          <a:prstGeom prst="rect">
            <a:avLst/>
          </a:prstGeom>
          <a:solidFill>
            <a:srgbClr val="EBE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6" name="Rectangle 5">
            <a:extLst>
              <a:ext uri="{FF2B5EF4-FFF2-40B4-BE49-F238E27FC236}">
                <a16:creationId xmlns:a16="http://schemas.microsoft.com/office/drawing/2014/main" id="{2BBE1188-145D-224B-9677-02A87C39D31C}"/>
              </a:ext>
            </a:extLst>
          </p:cNvPr>
          <p:cNvSpPr/>
          <p:nvPr userDrawn="1"/>
        </p:nvSpPr>
        <p:spPr>
          <a:xfrm>
            <a:off x="9255437" y="284264"/>
            <a:ext cx="219581" cy="197962"/>
          </a:xfrm>
          <a:prstGeom prst="rect">
            <a:avLst/>
          </a:prstGeom>
          <a:solidFill>
            <a:srgbClr val="375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7" name="Rectangle 6">
            <a:extLst>
              <a:ext uri="{FF2B5EF4-FFF2-40B4-BE49-F238E27FC236}">
                <a16:creationId xmlns:a16="http://schemas.microsoft.com/office/drawing/2014/main" id="{EBF5C006-EA1F-BD4A-B96D-D76E1BA64245}"/>
              </a:ext>
            </a:extLst>
          </p:cNvPr>
          <p:cNvSpPr/>
          <p:nvPr userDrawn="1"/>
        </p:nvSpPr>
        <p:spPr>
          <a:xfrm>
            <a:off x="9255437" y="579396"/>
            <a:ext cx="219581" cy="197962"/>
          </a:xfrm>
          <a:prstGeom prst="rect">
            <a:avLst/>
          </a:prstGeom>
          <a:solidFill>
            <a:srgbClr val="B7C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8" name="Rectangle 7">
            <a:extLst>
              <a:ext uri="{FF2B5EF4-FFF2-40B4-BE49-F238E27FC236}">
                <a16:creationId xmlns:a16="http://schemas.microsoft.com/office/drawing/2014/main" id="{2EB5BA10-61E1-EE4C-8359-6FD3B5E5E88F}"/>
              </a:ext>
            </a:extLst>
          </p:cNvPr>
          <p:cNvSpPr/>
          <p:nvPr userDrawn="1"/>
        </p:nvSpPr>
        <p:spPr>
          <a:xfrm>
            <a:off x="9255437" y="1165752"/>
            <a:ext cx="219581" cy="197962"/>
          </a:xfrm>
          <a:prstGeom prst="rect">
            <a:avLst/>
          </a:prstGeom>
          <a:solidFill>
            <a:srgbClr val="70C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9" name="Rectangle 8">
            <a:extLst>
              <a:ext uri="{FF2B5EF4-FFF2-40B4-BE49-F238E27FC236}">
                <a16:creationId xmlns:a16="http://schemas.microsoft.com/office/drawing/2014/main" id="{DF0CAB54-8DA4-9C40-9782-E9C101B29456}"/>
              </a:ext>
            </a:extLst>
          </p:cNvPr>
          <p:cNvSpPr/>
          <p:nvPr userDrawn="1"/>
        </p:nvSpPr>
        <p:spPr>
          <a:xfrm>
            <a:off x="9255437" y="0"/>
            <a:ext cx="219581" cy="197962"/>
          </a:xfrm>
          <a:prstGeom prst="rect">
            <a:avLst/>
          </a:pr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Tree>
    <p:extLst>
      <p:ext uri="{BB962C8B-B14F-4D97-AF65-F5344CB8AC3E}">
        <p14:creationId xmlns:p14="http://schemas.microsoft.com/office/powerpoint/2010/main" val="91339553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718"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56C1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5936" y="730998"/>
            <a:ext cx="7886700" cy="958827"/>
          </a:xfrm>
          <a:prstGeom prst="rect">
            <a:avLst/>
          </a:prstGeom>
        </p:spPr>
        <p:txBody>
          <a:bodyPr vert="horz" lIns="91440" tIns="45720" rIns="91440" bIns="45720" rtlCol="0" anchor="b">
            <a:normAutofit/>
          </a:bodyPr>
          <a:lstStyle/>
          <a:p>
            <a:r>
              <a:rPr lang="en-GB"/>
              <a:t>Click to edit Master title style</a:t>
            </a:r>
            <a:endParaRPr lang="en-US"/>
          </a:p>
        </p:txBody>
      </p:sp>
      <p:sp>
        <p:nvSpPr>
          <p:cNvPr id="3" name="Text Placeholder 2"/>
          <p:cNvSpPr>
            <a:spLocks noGrp="1"/>
          </p:cNvSpPr>
          <p:nvPr>
            <p:ph type="body" idx="1"/>
          </p:nvPr>
        </p:nvSpPr>
        <p:spPr>
          <a:xfrm>
            <a:off x="485936" y="1689825"/>
            <a:ext cx="7886700" cy="3154706"/>
          </a:xfrm>
          <a:prstGeom prst="rect">
            <a:avLst/>
          </a:prstGeom>
        </p:spPr>
        <p:txBody>
          <a:bodyPr vert="horz" lIns="91440" tIns="45720" rIns="91440" bIns="45720" rtlCol="0"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3">
            <a:extLst>
              <a:ext uri="{FF2B5EF4-FFF2-40B4-BE49-F238E27FC236}">
                <a16:creationId xmlns:a16="http://schemas.microsoft.com/office/drawing/2014/main" id="{64A93243-4EC6-EE41-8792-4EC91EABD71B}"/>
              </a:ext>
            </a:extLst>
          </p:cNvPr>
          <p:cNvSpPr/>
          <p:nvPr userDrawn="1"/>
        </p:nvSpPr>
        <p:spPr>
          <a:xfrm>
            <a:off x="9255437" y="868875"/>
            <a:ext cx="219581" cy="197962"/>
          </a:xfrm>
          <a:prstGeom prst="rect">
            <a:avLst/>
          </a:prstGeom>
          <a:solidFill>
            <a:srgbClr val="EBE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5" name="Rectangle 4">
            <a:extLst>
              <a:ext uri="{FF2B5EF4-FFF2-40B4-BE49-F238E27FC236}">
                <a16:creationId xmlns:a16="http://schemas.microsoft.com/office/drawing/2014/main" id="{10019839-AD76-644F-AF36-2077ECD3ECC5}"/>
              </a:ext>
            </a:extLst>
          </p:cNvPr>
          <p:cNvSpPr/>
          <p:nvPr userDrawn="1"/>
        </p:nvSpPr>
        <p:spPr>
          <a:xfrm>
            <a:off x="9255437" y="284264"/>
            <a:ext cx="219581" cy="197962"/>
          </a:xfrm>
          <a:prstGeom prst="rect">
            <a:avLst/>
          </a:prstGeom>
          <a:solidFill>
            <a:srgbClr val="375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6" name="Rectangle 5">
            <a:extLst>
              <a:ext uri="{FF2B5EF4-FFF2-40B4-BE49-F238E27FC236}">
                <a16:creationId xmlns:a16="http://schemas.microsoft.com/office/drawing/2014/main" id="{02EC905D-150C-1A4C-8973-40EDBE920C17}"/>
              </a:ext>
            </a:extLst>
          </p:cNvPr>
          <p:cNvSpPr/>
          <p:nvPr userDrawn="1"/>
        </p:nvSpPr>
        <p:spPr>
          <a:xfrm>
            <a:off x="9255437" y="579396"/>
            <a:ext cx="219581" cy="197962"/>
          </a:xfrm>
          <a:prstGeom prst="rect">
            <a:avLst/>
          </a:prstGeom>
          <a:solidFill>
            <a:srgbClr val="B7C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7" name="Rectangle 6">
            <a:extLst>
              <a:ext uri="{FF2B5EF4-FFF2-40B4-BE49-F238E27FC236}">
                <a16:creationId xmlns:a16="http://schemas.microsoft.com/office/drawing/2014/main" id="{5565A4FF-04E6-3C46-B293-62A00183FD20}"/>
              </a:ext>
            </a:extLst>
          </p:cNvPr>
          <p:cNvSpPr/>
          <p:nvPr userDrawn="1"/>
        </p:nvSpPr>
        <p:spPr>
          <a:xfrm>
            <a:off x="9255437" y="1165752"/>
            <a:ext cx="219581" cy="197962"/>
          </a:xfrm>
          <a:prstGeom prst="rect">
            <a:avLst/>
          </a:prstGeom>
          <a:solidFill>
            <a:srgbClr val="70C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8" name="Rectangle 7">
            <a:extLst>
              <a:ext uri="{FF2B5EF4-FFF2-40B4-BE49-F238E27FC236}">
                <a16:creationId xmlns:a16="http://schemas.microsoft.com/office/drawing/2014/main" id="{DF2F8D38-25E4-C542-AAF6-DC66D236A03A}"/>
              </a:ext>
            </a:extLst>
          </p:cNvPr>
          <p:cNvSpPr/>
          <p:nvPr userDrawn="1"/>
        </p:nvSpPr>
        <p:spPr>
          <a:xfrm>
            <a:off x="9255437" y="0"/>
            <a:ext cx="219581" cy="197962"/>
          </a:xfrm>
          <a:prstGeom prst="rect">
            <a:avLst/>
          </a:pr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Tree>
    <p:extLst>
      <p:ext uri="{BB962C8B-B14F-4D97-AF65-F5344CB8AC3E}">
        <p14:creationId xmlns:p14="http://schemas.microsoft.com/office/powerpoint/2010/main" val="267058744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2" r:id="rId5"/>
    <p:sldLayoutId id="2147483683"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6C1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5936" y="730998"/>
            <a:ext cx="7886700" cy="958827"/>
          </a:xfrm>
          <a:prstGeom prst="rect">
            <a:avLst/>
          </a:prstGeom>
        </p:spPr>
        <p:txBody>
          <a:bodyPr vert="horz" lIns="91440" tIns="45720" rIns="91440" bIns="45720" rtlCol="0" anchor="b">
            <a:normAutofit/>
          </a:bodyPr>
          <a:lstStyle/>
          <a:p>
            <a:r>
              <a:rPr lang="en-GB"/>
              <a:t>Click to edit Master title style</a:t>
            </a:r>
            <a:endParaRPr lang="en-US"/>
          </a:p>
        </p:txBody>
      </p:sp>
      <p:sp>
        <p:nvSpPr>
          <p:cNvPr id="3" name="Text Placeholder 2"/>
          <p:cNvSpPr>
            <a:spLocks noGrp="1"/>
          </p:cNvSpPr>
          <p:nvPr>
            <p:ph type="body" idx="1"/>
          </p:nvPr>
        </p:nvSpPr>
        <p:spPr>
          <a:xfrm>
            <a:off x="485938" y="1689825"/>
            <a:ext cx="7886700" cy="3154706"/>
          </a:xfrm>
          <a:prstGeom prst="rect">
            <a:avLst/>
          </a:prstGeom>
        </p:spPr>
        <p:txBody>
          <a:bodyPr vert="horz" lIns="91440" tIns="45720" rIns="91440" bIns="45720" rtlCol="0"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3">
            <a:extLst>
              <a:ext uri="{FF2B5EF4-FFF2-40B4-BE49-F238E27FC236}">
                <a16:creationId xmlns:a16="http://schemas.microsoft.com/office/drawing/2014/main" id="{3B26306D-824D-8544-8BC7-9ADC6F537887}"/>
              </a:ext>
            </a:extLst>
          </p:cNvPr>
          <p:cNvSpPr/>
          <p:nvPr userDrawn="1"/>
        </p:nvSpPr>
        <p:spPr>
          <a:xfrm>
            <a:off x="9255437" y="868875"/>
            <a:ext cx="219581" cy="197962"/>
          </a:xfrm>
          <a:prstGeom prst="rect">
            <a:avLst/>
          </a:prstGeom>
          <a:solidFill>
            <a:srgbClr val="EBE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5" name="Rectangle 4">
            <a:extLst>
              <a:ext uri="{FF2B5EF4-FFF2-40B4-BE49-F238E27FC236}">
                <a16:creationId xmlns:a16="http://schemas.microsoft.com/office/drawing/2014/main" id="{11608AD3-7B14-C045-A4FA-154BD31B481D}"/>
              </a:ext>
            </a:extLst>
          </p:cNvPr>
          <p:cNvSpPr/>
          <p:nvPr userDrawn="1"/>
        </p:nvSpPr>
        <p:spPr>
          <a:xfrm>
            <a:off x="9255437" y="284264"/>
            <a:ext cx="219581" cy="197962"/>
          </a:xfrm>
          <a:prstGeom prst="rect">
            <a:avLst/>
          </a:prstGeom>
          <a:solidFill>
            <a:srgbClr val="375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6" name="Rectangle 5">
            <a:extLst>
              <a:ext uri="{FF2B5EF4-FFF2-40B4-BE49-F238E27FC236}">
                <a16:creationId xmlns:a16="http://schemas.microsoft.com/office/drawing/2014/main" id="{5F7EC5CE-84EB-7E4C-8694-7975F4DDFA07}"/>
              </a:ext>
            </a:extLst>
          </p:cNvPr>
          <p:cNvSpPr/>
          <p:nvPr userDrawn="1"/>
        </p:nvSpPr>
        <p:spPr>
          <a:xfrm>
            <a:off x="9255437" y="579396"/>
            <a:ext cx="219581" cy="197962"/>
          </a:xfrm>
          <a:prstGeom prst="rect">
            <a:avLst/>
          </a:prstGeom>
          <a:solidFill>
            <a:srgbClr val="B7C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7" name="Rectangle 6">
            <a:extLst>
              <a:ext uri="{FF2B5EF4-FFF2-40B4-BE49-F238E27FC236}">
                <a16:creationId xmlns:a16="http://schemas.microsoft.com/office/drawing/2014/main" id="{B1329D5F-DCEC-0B49-8F7A-70A189975997}"/>
              </a:ext>
            </a:extLst>
          </p:cNvPr>
          <p:cNvSpPr/>
          <p:nvPr userDrawn="1"/>
        </p:nvSpPr>
        <p:spPr>
          <a:xfrm>
            <a:off x="9255437" y="1165752"/>
            <a:ext cx="219581" cy="197962"/>
          </a:xfrm>
          <a:prstGeom prst="rect">
            <a:avLst/>
          </a:prstGeom>
          <a:solidFill>
            <a:srgbClr val="70C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8" name="Rectangle 7">
            <a:extLst>
              <a:ext uri="{FF2B5EF4-FFF2-40B4-BE49-F238E27FC236}">
                <a16:creationId xmlns:a16="http://schemas.microsoft.com/office/drawing/2014/main" id="{59A9E77C-7550-214D-8E07-CA58F6EF7348}"/>
              </a:ext>
            </a:extLst>
          </p:cNvPr>
          <p:cNvSpPr/>
          <p:nvPr userDrawn="1"/>
        </p:nvSpPr>
        <p:spPr>
          <a:xfrm>
            <a:off x="9255437" y="0"/>
            <a:ext cx="219581" cy="197962"/>
          </a:xfrm>
          <a:prstGeom prst="rect">
            <a:avLst/>
          </a:pr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Tree>
    <p:extLst>
      <p:ext uri="{BB962C8B-B14F-4D97-AF65-F5344CB8AC3E}">
        <p14:creationId xmlns:p14="http://schemas.microsoft.com/office/powerpoint/2010/main" val="131371093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hyperlink" Target="https://sprakradet.no/godt-og-korrekt-sprak/rettskriving-og-grammatikk/forkortelser/" TargetMode="External"/><Relationship Id="rId3" Type="http://schemas.openxmlformats.org/officeDocument/2006/relationships/hyperlink" Target="https://lnk.no/category/nynorsk-ressursbank/" TargetMode="External"/><Relationship Id="rId7" Type="http://schemas.openxmlformats.org/officeDocument/2006/relationships/hyperlink" Target="https://sprakradet.no/godt-og-korrekt-sprak/rettskriving-og-grammatikk/stor-eller-liten-forbokstav/" TargetMode="External"/><Relationship Id="rId2" Type="http://schemas.openxmlformats.org/officeDocument/2006/relationships/hyperlink" Target="https://sprakradet.no/" TargetMode="External"/><Relationship Id="rId1" Type="http://schemas.openxmlformats.org/officeDocument/2006/relationships/slideLayout" Target="../slideLayouts/slideLayout6.xml"/><Relationship Id="rId6" Type="http://schemas.openxmlformats.org/officeDocument/2006/relationships/hyperlink" Target="https://sprakradet.no/godt-og-korrekt-sprak/rettskriving-og-grammatikk/kommaregler/" TargetMode="External"/><Relationship Id="rId5" Type="http://schemas.openxmlformats.org/officeDocument/2006/relationships/hyperlink" Target="https://ordbokene.no/nno/nn" TargetMode="External"/><Relationship Id="rId10" Type="http://schemas.openxmlformats.org/officeDocument/2006/relationships/hyperlink" Target="https://www.korrekturavdelingen.no/" TargetMode="External"/><Relationship Id="rId4" Type="http://schemas.openxmlformats.org/officeDocument/2006/relationships/hyperlink" Target="https://sprakradet.no/klarsprak/kunnskap-om-klarsprak/kort-om-klarsprak/" TargetMode="External"/><Relationship Id="rId9" Type="http://schemas.openxmlformats.org/officeDocument/2006/relationships/hyperlink" Target="https://www.nrk.no/nynorskmediesent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E1F42-D28B-5F4E-80CF-8F6CEBC17B96}"/>
              </a:ext>
            </a:extLst>
          </p:cNvPr>
          <p:cNvSpPr>
            <a:spLocks noGrp="1"/>
          </p:cNvSpPr>
          <p:nvPr>
            <p:ph type="ctrTitle"/>
          </p:nvPr>
        </p:nvSpPr>
        <p:spPr>
          <a:xfrm>
            <a:off x="1310858" y="560231"/>
            <a:ext cx="5584919" cy="867540"/>
          </a:xfrm>
        </p:spPr>
        <p:txBody>
          <a:bodyPr>
            <a:normAutofit fontScale="90000"/>
          </a:bodyPr>
          <a:lstStyle/>
          <a:p>
            <a:pPr algn="ctr"/>
            <a:r>
              <a:rPr lang="nn-NO" sz="3200" dirty="0"/>
              <a:t>SPRÅKBRUKSPLAN MED RETTLEIAR</a:t>
            </a:r>
            <a:endParaRPr lang="en-NO" sz="3200" dirty="0"/>
          </a:p>
        </p:txBody>
      </p:sp>
      <p:sp>
        <p:nvSpPr>
          <p:cNvPr id="3" name="Subtitle 2">
            <a:extLst>
              <a:ext uri="{FF2B5EF4-FFF2-40B4-BE49-F238E27FC236}">
                <a16:creationId xmlns:a16="http://schemas.microsoft.com/office/drawing/2014/main" id="{8133E410-56CD-074A-9ADC-6642F978CD0C}"/>
              </a:ext>
            </a:extLst>
          </p:cNvPr>
          <p:cNvSpPr>
            <a:spLocks noGrp="1"/>
          </p:cNvSpPr>
          <p:nvPr>
            <p:ph type="subTitle" idx="1"/>
          </p:nvPr>
        </p:nvSpPr>
        <p:spPr>
          <a:xfrm>
            <a:off x="511510" y="1438009"/>
            <a:ext cx="6858000" cy="1310878"/>
          </a:xfrm>
        </p:spPr>
        <p:txBody>
          <a:bodyPr/>
          <a:lstStyle/>
          <a:p>
            <a:pPr algn="ctr"/>
            <a:r>
              <a:rPr lang="nn-NO"/>
              <a:t>Vindafjord kommune 2025-</a:t>
            </a:r>
            <a:endParaRPr lang="en-NO"/>
          </a:p>
        </p:txBody>
      </p:sp>
      <p:pic>
        <p:nvPicPr>
          <p:cNvPr id="5" name="Bilete 4">
            <a:extLst>
              <a:ext uri="{FF2B5EF4-FFF2-40B4-BE49-F238E27FC236}">
                <a16:creationId xmlns:a16="http://schemas.microsoft.com/office/drawing/2014/main" id="{359573D3-44B9-474E-A7E3-0CA525CA5DC4}"/>
              </a:ext>
            </a:extLst>
          </p:cNvPr>
          <p:cNvPicPr>
            <a:picLocks noChangeAspect="1"/>
          </p:cNvPicPr>
          <p:nvPr/>
        </p:nvPicPr>
        <p:blipFill>
          <a:blip r:embed="rId2"/>
          <a:stretch>
            <a:fillRect/>
          </a:stretch>
        </p:blipFill>
        <p:spPr>
          <a:xfrm>
            <a:off x="1919497" y="1803295"/>
            <a:ext cx="4791246" cy="3197007"/>
          </a:xfrm>
          <a:prstGeom prst="rect">
            <a:avLst/>
          </a:prstGeom>
        </p:spPr>
      </p:pic>
    </p:spTree>
    <p:extLst>
      <p:ext uri="{BB962C8B-B14F-4D97-AF65-F5344CB8AC3E}">
        <p14:creationId xmlns:p14="http://schemas.microsoft.com/office/powerpoint/2010/main" val="3989302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5029" y="730998"/>
            <a:ext cx="7831899" cy="505565"/>
          </a:xfrm>
        </p:spPr>
        <p:txBody>
          <a:bodyPr>
            <a:normAutofit fontScale="90000"/>
          </a:bodyPr>
          <a:lstStyle/>
          <a:p>
            <a:r>
              <a:rPr lang="nn-NO" dirty="0"/>
              <a:t>6. Tiltak for barnehage og skule</a:t>
            </a:r>
            <a:endParaRPr lang="nn-NO" dirty="0">
              <a:ea typeface="Calibri Light"/>
              <a:cs typeface="Calibri Light"/>
            </a:endParaRPr>
          </a:p>
        </p:txBody>
      </p:sp>
      <p:graphicFrame>
        <p:nvGraphicFramePr>
          <p:cNvPr id="3" name="Table 2"/>
          <p:cNvGraphicFramePr>
            <a:graphicFrameLocks noGrp="1"/>
          </p:cNvGraphicFramePr>
          <p:nvPr>
            <p:extLst>
              <p:ext uri="{D42A27DB-BD31-4B8C-83A1-F6EECF244321}">
                <p14:modId xmlns:p14="http://schemas.microsoft.com/office/powerpoint/2010/main" val="2380762064"/>
              </p:ext>
            </p:extLst>
          </p:nvPr>
        </p:nvGraphicFramePr>
        <p:xfrm>
          <a:off x="307213" y="1710729"/>
          <a:ext cx="8638706" cy="3003727"/>
        </p:xfrm>
        <a:graphic>
          <a:graphicData uri="http://schemas.openxmlformats.org/drawingml/2006/table">
            <a:tbl>
              <a:tblPr firstRow="1" bandRow="1">
                <a:tableStyleId>{5C22544A-7EE6-4342-B048-85BDC9FD1C3A}</a:tableStyleId>
              </a:tblPr>
              <a:tblGrid>
                <a:gridCol w="797555">
                  <a:extLst>
                    <a:ext uri="{9D8B030D-6E8A-4147-A177-3AD203B41FA5}">
                      <a16:colId xmlns:a16="http://schemas.microsoft.com/office/drawing/2014/main" val="20000"/>
                    </a:ext>
                  </a:extLst>
                </a:gridCol>
                <a:gridCol w="5804047">
                  <a:extLst>
                    <a:ext uri="{9D8B030D-6E8A-4147-A177-3AD203B41FA5}">
                      <a16:colId xmlns:a16="http://schemas.microsoft.com/office/drawing/2014/main" val="20001"/>
                    </a:ext>
                  </a:extLst>
                </a:gridCol>
                <a:gridCol w="921818">
                  <a:extLst>
                    <a:ext uri="{9D8B030D-6E8A-4147-A177-3AD203B41FA5}">
                      <a16:colId xmlns:a16="http://schemas.microsoft.com/office/drawing/2014/main" val="20002"/>
                    </a:ext>
                  </a:extLst>
                </a:gridCol>
                <a:gridCol w="1115286">
                  <a:extLst>
                    <a:ext uri="{9D8B030D-6E8A-4147-A177-3AD203B41FA5}">
                      <a16:colId xmlns:a16="http://schemas.microsoft.com/office/drawing/2014/main" val="20003"/>
                    </a:ext>
                  </a:extLst>
                </a:gridCol>
              </a:tblGrid>
              <a:tr h="316922">
                <a:tc>
                  <a:txBody>
                    <a:bodyPr/>
                    <a:lstStyle/>
                    <a:p>
                      <a:r>
                        <a:rPr sz="1000" dirty="0">
                          <a:solidFill>
                            <a:schemeClr val="tx1"/>
                          </a:solidFill>
                          <a:latin typeface="Calibri Light"/>
                        </a:rPr>
                        <a:t>Nr.</a:t>
                      </a:r>
                    </a:p>
                  </a:txBody>
                  <a:tcPr marL="68580" marR="68580" marT="34290" marB="34290">
                    <a:solidFill>
                      <a:schemeClr val="bg1">
                        <a:lumMod val="95000"/>
                      </a:schemeClr>
                    </a:solidFill>
                  </a:tcPr>
                </a:tc>
                <a:tc>
                  <a:txBody>
                    <a:bodyPr/>
                    <a:lstStyle/>
                    <a:p>
                      <a:r>
                        <a:rPr lang="nn-NO" sz="1000" noProof="0" dirty="0">
                          <a:solidFill>
                            <a:schemeClr val="tx1"/>
                          </a:solidFill>
                          <a:latin typeface="Calibri Light"/>
                        </a:rPr>
                        <a:t>Tiltak</a:t>
                      </a:r>
                    </a:p>
                  </a:txBody>
                  <a:tcPr marL="68580" marR="68580" marT="34290" marB="34290">
                    <a:solidFill>
                      <a:schemeClr val="bg1">
                        <a:lumMod val="95000"/>
                      </a:schemeClr>
                    </a:solidFill>
                  </a:tcPr>
                </a:tc>
                <a:tc>
                  <a:txBody>
                    <a:bodyPr/>
                    <a:lstStyle/>
                    <a:p>
                      <a:r>
                        <a:rPr lang="nn-NO" sz="1000" noProof="0" dirty="0">
                          <a:solidFill>
                            <a:schemeClr val="tx1"/>
                          </a:solidFill>
                          <a:latin typeface="Calibri Light"/>
                        </a:rPr>
                        <a:t>Ansvar</a:t>
                      </a:r>
                    </a:p>
                  </a:txBody>
                  <a:tcPr marL="68580" marR="68580" marT="34290" marB="34290">
                    <a:solidFill>
                      <a:schemeClr val="bg1">
                        <a:lumMod val="95000"/>
                      </a:schemeClr>
                    </a:solidFill>
                  </a:tcPr>
                </a:tc>
                <a:tc>
                  <a:txBody>
                    <a:bodyPr/>
                    <a:lstStyle/>
                    <a:p>
                      <a:r>
                        <a:rPr lang="nn-NO" sz="1000" noProof="0" dirty="0">
                          <a:solidFill>
                            <a:schemeClr val="tx1"/>
                          </a:solidFill>
                          <a:latin typeface="Calibri Light"/>
                        </a:rPr>
                        <a:t>Når</a:t>
                      </a:r>
                    </a:p>
                  </a:txBody>
                  <a:tcPr marL="68580" marR="68580" marT="34290" marB="34290">
                    <a:solidFill>
                      <a:schemeClr val="bg1">
                        <a:lumMod val="95000"/>
                      </a:schemeClr>
                    </a:solidFill>
                  </a:tcPr>
                </a:tc>
                <a:extLst>
                  <a:ext uri="{0D108BD9-81ED-4DB2-BD59-A6C34878D82A}">
                    <a16:rowId xmlns:a16="http://schemas.microsoft.com/office/drawing/2014/main" val="10000"/>
                  </a:ext>
                </a:extLst>
              </a:tr>
              <a:tr h="586879">
                <a:tc>
                  <a:txBody>
                    <a:bodyPr/>
                    <a:lstStyle/>
                    <a:p>
                      <a:r>
                        <a:rPr lang="en-US" sz="1000" dirty="0">
                          <a:latin typeface="Calibri Light"/>
                        </a:rPr>
                        <a:t>10</a:t>
                      </a:r>
                      <a:endParaRPr sz="1000" dirty="0">
                        <a:latin typeface="Calibri Light"/>
                      </a:endParaRPr>
                    </a:p>
                  </a:txBody>
                  <a:tcPr marL="68580" marR="68580" marT="34290" marB="34290">
                    <a:solidFill>
                      <a:schemeClr val="bg1">
                        <a:lumMod val="95000"/>
                      </a:schemeClr>
                    </a:solidFill>
                  </a:tcPr>
                </a:tc>
                <a:tc>
                  <a:txBody>
                    <a:bodyPr/>
                    <a:lstStyle/>
                    <a:p>
                      <a:r>
                        <a:rPr lang="nn-NO" sz="1000" noProof="0" dirty="0">
                          <a:latin typeface="Calibri Light"/>
                        </a:rPr>
                        <a:t>Styrkja samarbeid barnehage–skule om språkstimulering  og leseglede</a:t>
                      </a:r>
                    </a:p>
                  </a:txBody>
                  <a:tcPr marL="68580" marR="68580" marT="34290" marB="34290">
                    <a:solidFill>
                      <a:schemeClr val="bg1">
                        <a:lumMod val="95000"/>
                      </a:schemeClr>
                    </a:solidFill>
                  </a:tcPr>
                </a:tc>
                <a:tc>
                  <a:txBody>
                    <a:bodyPr/>
                    <a:lstStyle/>
                    <a:p>
                      <a:r>
                        <a:rPr lang="nn-NO" sz="1000" noProof="0" dirty="0">
                          <a:latin typeface="Calibri Light"/>
                        </a:rPr>
                        <a:t>Styrar/ rektor</a:t>
                      </a:r>
                    </a:p>
                  </a:txBody>
                  <a:tcPr marL="68580" marR="68580" marT="34290" marB="34290">
                    <a:solidFill>
                      <a:schemeClr val="bg1">
                        <a:lumMod val="95000"/>
                      </a:schemeClr>
                    </a:solidFill>
                  </a:tcPr>
                </a:tc>
                <a:tc>
                  <a:txBody>
                    <a:bodyPr/>
                    <a:lstStyle/>
                    <a:p>
                      <a:r>
                        <a:rPr lang="nn-NO" sz="1000" noProof="0" dirty="0">
                          <a:latin typeface="Calibri Light"/>
                        </a:rPr>
                        <a:t>Overgang </a:t>
                      </a:r>
                      <a:r>
                        <a:rPr lang="nn-NO" sz="1000" noProof="0" dirty="0" err="1">
                          <a:latin typeface="Calibri Light"/>
                        </a:rPr>
                        <a:t>bhg</a:t>
                      </a:r>
                      <a:r>
                        <a:rPr lang="nn-NO" sz="1000" noProof="0" dirty="0">
                          <a:latin typeface="Calibri Light"/>
                        </a:rPr>
                        <a:t>/skule</a:t>
                      </a:r>
                    </a:p>
                  </a:txBody>
                  <a:tcPr marL="68580" marR="68580" marT="34290" marB="34290">
                    <a:solidFill>
                      <a:schemeClr val="bg1">
                        <a:lumMod val="95000"/>
                      </a:schemeClr>
                    </a:solidFill>
                  </a:tcPr>
                </a:tc>
                <a:extLst>
                  <a:ext uri="{0D108BD9-81ED-4DB2-BD59-A6C34878D82A}">
                    <a16:rowId xmlns:a16="http://schemas.microsoft.com/office/drawing/2014/main" val="10001"/>
                  </a:ext>
                </a:extLst>
              </a:tr>
              <a:tr h="651069">
                <a:tc>
                  <a:txBody>
                    <a:bodyPr/>
                    <a:lstStyle/>
                    <a:p>
                      <a:r>
                        <a:rPr lang="en-US" sz="1000" dirty="0">
                          <a:latin typeface="Calibri Light"/>
                        </a:rPr>
                        <a:t>11</a:t>
                      </a:r>
                      <a:endParaRPr sz="1000" dirty="0">
                        <a:latin typeface="Calibri Light"/>
                      </a:endParaRPr>
                    </a:p>
                  </a:txBody>
                  <a:tcPr marL="68580" marR="68580" marT="34290" marB="34290">
                    <a:solidFill>
                      <a:schemeClr val="bg1">
                        <a:lumMod val="95000"/>
                      </a:schemeClr>
                    </a:solidFill>
                  </a:tcPr>
                </a:tc>
                <a:tc>
                  <a:txBody>
                    <a:bodyPr/>
                    <a:lstStyle/>
                    <a:p>
                      <a:pPr lvl="0">
                        <a:buNone/>
                      </a:pPr>
                      <a:r>
                        <a:rPr lang="nn-NO" sz="1000" b="0" i="0" u="none" strike="noStrike" noProof="0" dirty="0">
                          <a:solidFill>
                            <a:srgbClr val="000000"/>
                          </a:solidFill>
                          <a:latin typeface="Calibri Light"/>
                        </a:rPr>
                        <a:t>Fokus på lokal dialekt og kultur i barnehage- og skulekvardagen (nytta lokale ressursar for å gjennomføra tema/prosjekt). Borna skal i størst mogleg grad møta nynorsk og dialekt i bøker, songar, rim, regler, leikar m.m. Særleg viktig er bruk av nynorsk standard i høgtlesing.</a:t>
                      </a:r>
                      <a:endParaRPr lang="nn-NO" noProof="0" dirty="0">
                        <a:latin typeface="Calibri Light"/>
                      </a:endParaRPr>
                    </a:p>
                  </a:txBody>
                  <a:tcPr marL="68580" marR="68580" marT="34290" marB="34290">
                    <a:solidFill>
                      <a:schemeClr val="bg1">
                        <a:lumMod val="95000"/>
                      </a:schemeClr>
                    </a:solidFill>
                  </a:tcPr>
                </a:tc>
                <a:tc>
                  <a:txBody>
                    <a:bodyPr/>
                    <a:lstStyle/>
                    <a:p>
                      <a:r>
                        <a:rPr lang="nn-NO" sz="1000" noProof="0" dirty="0">
                          <a:latin typeface="Calibri Light"/>
                        </a:rPr>
                        <a:t>Styrar/ rektor</a:t>
                      </a:r>
                    </a:p>
                  </a:txBody>
                  <a:tcPr marL="68580" marR="68580" marT="34290" marB="34290">
                    <a:solidFill>
                      <a:schemeClr val="bg1">
                        <a:lumMod val="95000"/>
                      </a:schemeClr>
                    </a:solidFill>
                  </a:tcPr>
                </a:tc>
                <a:tc>
                  <a:txBody>
                    <a:bodyPr/>
                    <a:lstStyle/>
                    <a:p>
                      <a:pPr lvl="0">
                        <a:buNone/>
                      </a:pPr>
                      <a:r>
                        <a:rPr lang="nn-NO" sz="1000" b="0" i="0" u="none" strike="noStrike" noProof="0" dirty="0">
                          <a:solidFill>
                            <a:srgbClr val="000000"/>
                          </a:solidFill>
                          <a:latin typeface="Calibri Light"/>
                        </a:rPr>
                        <a:t>Gjennom heile </a:t>
                      </a:r>
                      <a:r>
                        <a:rPr lang="nn-NO" sz="1000" b="0" i="0" u="none" strike="noStrike" noProof="0" dirty="0" err="1">
                          <a:solidFill>
                            <a:srgbClr val="000000"/>
                          </a:solidFill>
                          <a:latin typeface="Calibri Light"/>
                        </a:rPr>
                        <a:t>bhg</a:t>
                      </a:r>
                      <a:r>
                        <a:rPr lang="nn-NO" sz="1000" b="0" i="0" u="none" strike="noStrike" noProof="0" dirty="0">
                          <a:solidFill>
                            <a:srgbClr val="000000"/>
                          </a:solidFill>
                          <a:latin typeface="Calibri Light"/>
                        </a:rPr>
                        <a:t>.- og skuleåret</a:t>
                      </a:r>
                      <a:endParaRPr lang="nn-NO" noProof="0" dirty="0">
                        <a:latin typeface="Calibri Light"/>
                      </a:endParaRPr>
                    </a:p>
                  </a:txBody>
                  <a:tcPr marL="68580" marR="68580" marT="34290" marB="34290">
                    <a:solidFill>
                      <a:schemeClr val="bg1">
                        <a:lumMod val="95000"/>
                      </a:schemeClr>
                    </a:solidFill>
                  </a:tcPr>
                </a:tc>
                <a:extLst>
                  <a:ext uri="{0D108BD9-81ED-4DB2-BD59-A6C34878D82A}">
                    <a16:rowId xmlns:a16="http://schemas.microsoft.com/office/drawing/2014/main" val="10002"/>
                  </a:ext>
                </a:extLst>
              </a:tr>
              <a:tr h="651069">
                <a:tc>
                  <a:txBody>
                    <a:bodyPr/>
                    <a:lstStyle/>
                    <a:p>
                      <a:r>
                        <a:rPr lang="en-US" sz="1000" dirty="0">
                          <a:latin typeface="Calibri Light"/>
                        </a:rPr>
                        <a:t>12</a:t>
                      </a:r>
                      <a:endParaRPr sz="1000" dirty="0">
                        <a:latin typeface="Calibri Light"/>
                      </a:endParaRPr>
                    </a:p>
                  </a:txBody>
                  <a:tcPr marL="68580" marR="68580" marT="34290" marB="34290">
                    <a:solidFill>
                      <a:schemeClr val="bg1">
                        <a:lumMod val="95000"/>
                      </a:schemeClr>
                    </a:solidFill>
                  </a:tcPr>
                </a:tc>
                <a:tc>
                  <a:txBody>
                    <a:bodyPr/>
                    <a:lstStyle/>
                    <a:p>
                      <a:pPr lvl="0">
                        <a:buNone/>
                      </a:pPr>
                      <a:r>
                        <a:rPr lang="nn-NO" sz="1000" b="0" i="0" u="none" strike="noStrike" noProof="0" dirty="0">
                          <a:solidFill>
                            <a:srgbClr val="000000"/>
                          </a:solidFill>
                          <a:latin typeface="Calibri Light"/>
                        </a:rPr>
                        <a:t>Auka bruk av nynorsk I både høgtlesing og stillelesing.</a:t>
                      </a:r>
                    </a:p>
                    <a:p>
                      <a:pPr lvl="0">
                        <a:buNone/>
                      </a:pPr>
                      <a:r>
                        <a:rPr lang="nn-NO" sz="1000" b="0" i="0" u="none" strike="noStrike" noProof="0" dirty="0">
                          <a:solidFill>
                            <a:srgbClr val="000000"/>
                          </a:solidFill>
                          <a:latin typeface="Calibri Light"/>
                        </a:rPr>
                        <a:t>i samarbeid med biblioteket for å halda seg oppdatert på nynorsk litteratur. Nytta seg av bokkassetilbodet og oppdatera seg på nynorsk litteratur på skulebiblioteka.</a:t>
                      </a:r>
                    </a:p>
                  </a:txBody>
                  <a:tcPr marL="68580" marR="68580" marT="34290" marB="34290">
                    <a:solidFill>
                      <a:schemeClr val="bg1">
                        <a:lumMod val="95000"/>
                      </a:schemeClr>
                    </a:solidFill>
                  </a:tcPr>
                </a:tc>
                <a:tc>
                  <a:txBody>
                    <a:bodyPr/>
                    <a:lstStyle/>
                    <a:p>
                      <a:r>
                        <a:rPr lang="nn-NO" sz="1000" noProof="0" dirty="0">
                          <a:latin typeface="Calibri Light"/>
                        </a:rPr>
                        <a:t>Pedagog </a:t>
                      </a:r>
                    </a:p>
                  </a:txBody>
                  <a:tcPr marL="68580" marR="68580" marT="34290" marB="34290">
                    <a:solidFill>
                      <a:schemeClr val="bg1">
                        <a:lumMod val="95000"/>
                      </a:schemeClr>
                    </a:solidFill>
                  </a:tcPr>
                </a:tc>
                <a:tc>
                  <a:txBody>
                    <a:bodyPr/>
                    <a:lstStyle/>
                    <a:p>
                      <a:r>
                        <a:rPr lang="nn-NO" sz="1000" noProof="0" dirty="0">
                          <a:latin typeface="Calibri Light"/>
                        </a:rPr>
                        <a:t>Gjennom heile </a:t>
                      </a:r>
                      <a:r>
                        <a:rPr lang="nn-NO" sz="1000" noProof="0" dirty="0" err="1">
                          <a:latin typeface="Calibri Light"/>
                        </a:rPr>
                        <a:t>bhg</a:t>
                      </a:r>
                      <a:r>
                        <a:rPr lang="nn-NO" sz="1000" noProof="0" dirty="0">
                          <a:latin typeface="Calibri Light"/>
                        </a:rPr>
                        <a:t>.- og skuleåret</a:t>
                      </a:r>
                    </a:p>
                  </a:txBody>
                  <a:tcPr marL="68580" marR="68580" marT="34290" marB="34290">
                    <a:solidFill>
                      <a:schemeClr val="bg1">
                        <a:lumMod val="95000"/>
                      </a:schemeClr>
                    </a:solidFill>
                  </a:tcPr>
                </a:tc>
                <a:extLst>
                  <a:ext uri="{0D108BD9-81ED-4DB2-BD59-A6C34878D82A}">
                    <a16:rowId xmlns:a16="http://schemas.microsoft.com/office/drawing/2014/main" val="10003"/>
                  </a:ext>
                </a:extLst>
              </a:tr>
              <a:tr h="797788">
                <a:tc>
                  <a:txBody>
                    <a:bodyPr/>
                    <a:lstStyle/>
                    <a:p>
                      <a:r>
                        <a:rPr lang="en-US" sz="1000" dirty="0">
                          <a:latin typeface="Calibri Light"/>
                        </a:rPr>
                        <a:t>13</a:t>
                      </a:r>
                      <a:endParaRPr sz="1000" dirty="0">
                        <a:latin typeface="Calibri Light"/>
                      </a:endParaRPr>
                    </a:p>
                  </a:txBody>
                  <a:tcPr marL="68580" marR="68580" marT="34290" marB="34290">
                    <a:solidFill>
                      <a:schemeClr val="bg1">
                        <a:lumMod val="95000"/>
                      </a:schemeClr>
                    </a:solidFill>
                  </a:tcPr>
                </a:tc>
                <a:tc>
                  <a:txBody>
                    <a:bodyPr/>
                    <a:lstStyle/>
                    <a:p>
                      <a:r>
                        <a:rPr lang="nn-NO" sz="1000" noProof="0" dirty="0">
                          <a:latin typeface="Calibri Light"/>
                        </a:rPr>
                        <a:t>Bruka nynorsk konsekvent som skriftsspråk internt I eininga og ut mot føresette og andre. </a:t>
                      </a:r>
                      <a:r>
                        <a:rPr lang="nn-NO" sz="1000" b="0" i="0" u="none" strike="noStrike" noProof="0" dirty="0">
                          <a:solidFill>
                            <a:srgbClr val="000000"/>
                          </a:solidFill>
                          <a:latin typeface="Calibri Light"/>
                        </a:rPr>
                        <a:t>Tilsette skal medvite velja nynorsk i litteratur, læremiddel, på skulebiblioteket og i kulturaktivitetar, særleg i dei første skuleåra. Opplæringslova § 2-5 understrekar at læraren skal ta omsyn til elevane sitt talemål i ordval og uttrykksmåtar.</a:t>
                      </a:r>
                      <a:endParaRPr lang="nn-NO" sz="1000" noProof="0" dirty="0">
                        <a:latin typeface="Calibri Light"/>
                      </a:endParaRPr>
                    </a:p>
                  </a:txBody>
                  <a:tcPr marL="68580" marR="68580" marT="34290" marB="34290">
                    <a:solidFill>
                      <a:schemeClr val="bg1">
                        <a:lumMod val="95000"/>
                      </a:schemeClr>
                    </a:solidFill>
                  </a:tcPr>
                </a:tc>
                <a:tc>
                  <a:txBody>
                    <a:bodyPr/>
                    <a:lstStyle/>
                    <a:p>
                      <a:r>
                        <a:rPr lang="nn-NO" sz="1000" noProof="0" dirty="0">
                          <a:latin typeface="Calibri Light"/>
                        </a:rPr>
                        <a:t>Alle</a:t>
                      </a:r>
                    </a:p>
                  </a:txBody>
                  <a:tcPr marL="68580" marR="68580" marT="34290" marB="34290">
                    <a:solidFill>
                      <a:schemeClr val="bg1">
                        <a:lumMod val="95000"/>
                      </a:schemeClr>
                    </a:solidFill>
                  </a:tcPr>
                </a:tc>
                <a:tc>
                  <a:txBody>
                    <a:bodyPr/>
                    <a:lstStyle/>
                    <a:p>
                      <a:pPr lvl="0">
                        <a:buNone/>
                      </a:pPr>
                      <a:r>
                        <a:rPr lang="nn-NO" sz="1000" b="0" i="0" u="none" strike="noStrike" noProof="0" dirty="0">
                          <a:solidFill>
                            <a:srgbClr val="000000"/>
                          </a:solidFill>
                          <a:latin typeface="Calibri Light"/>
                        </a:rPr>
                        <a:t>Gjennom heile </a:t>
                      </a:r>
                      <a:r>
                        <a:rPr lang="nn-NO" sz="1000" b="0" i="0" u="none" strike="noStrike" noProof="0" dirty="0" err="1">
                          <a:solidFill>
                            <a:srgbClr val="000000"/>
                          </a:solidFill>
                          <a:latin typeface="Calibri Light"/>
                        </a:rPr>
                        <a:t>bhg</a:t>
                      </a:r>
                      <a:r>
                        <a:rPr lang="nn-NO" sz="1000" b="0" i="0" u="none" strike="noStrike" noProof="0" dirty="0">
                          <a:solidFill>
                            <a:srgbClr val="000000"/>
                          </a:solidFill>
                          <a:latin typeface="Calibri Light"/>
                        </a:rPr>
                        <a:t>.- og skuleåret</a:t>
                      </a:r>
                      <a:endParaRPr lang="nn-NO" noProof="0" dirty="0">
                        <a:latin typeface="Calibri Light"/>
                      </a:endParaRPr>
                    </a:p>
                  </a:txBody>
                  <a:tcPr marL="68580" marR="68580" marT="34290" marB="34290">
                    <a:solidFill>
                      <a:schemeClr val="bg1">
                        <a:lumMod val="95000"/>
                      </a:schemeClr>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289223" y="1190929"/>
            <a:ext cx="8677603" cy="461665"/>
          </a:xfrm>
          <a:prstGeom prst="rect">
            <a:avLst/>
          </a:prstGeom>
          <a:noFill/>
        </p:spPr>
        <p:txBody>
          <a:bodyPr wrap="square" lIns="91440" tIns="45720" rIns="91440" bIns="45720" anchor="t">
            <a:spAutoFit/>
          </a:bodyPr>
          <a:lstStyle/>
          <a:p>
            <a:r>
              <a:rPr lang="nn-NO" sz="1200" b="1" dirty="0"/>
              <a:t>Mål: Skapa gode språklege førebilete i barnehage og skule, med vekt på nynorsk og lokal dialekt.</a:t>
            </a:r>
            <a:r>
              <a:rPr lang="nn-NO" sz="1200" b="1" dirty="0">
                <a:ea typeface="Calibri"/>
                <a:cs typeface="Calibri"/>
              </a:rPr>
              <a:t> Sikra at barna/elevane møter nynorsk som hovudspråk i kvardagen,  og styrkja leselyst og identitet gjennom litteratur og kultur.</a:t>
            </a:r>
            <a:endParaRPr lang="nn-NO" dirty="0">
              <a:ea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n-NO" dirty="0"/>
              <a:t>6. Tiltak for vaksenopplæringa</a:t>
            </a:r>
          </a:p>
        </p:txBody>
      </p:sp>
      <p:graphicFrame>
        <p:nvGraphicFramePr>
          <p:cNvPr id="3" name="Table 2"/>
          <p:cNvGraphicFramePr>
            <a:graphicFrameLocks noGrp="1"/>
          </p:cNvGraphicFramePr>
          <p:nvPr>
            <p:extLst>
              <p:ext uri="{D42A27DB-BD31-4B8C-83A1-F6EECF244321}">
                <p14:modId xmlns:p14="http://schemas.microsoft.com/office/powerpoint/2010/main" val="2994585834"/>
              </p:ext>
            </p:extLst>
          </p:nvPr>
        </p:nvGraphicFramePr>
        <p:xfrm>
          <a:off x="599247" y="1953465"/>
          <a:ext cx="7577928" cy="944683"/>
        </p:xfrm>
        <a:graphic>
          <a:graphicData uri="http://schemas.openxmlformats.org/drawingml/2006/table">
            <a:tbl>
              <a:tblPr firstRow="1" bandRow="1">
                <a:tableStyleId>{5C22544A-7EE6-4342-B048-85BDC9FD1C3A}</a:tableStyleId>
              </a:tblPr>
              <a:tblGrid>
                <a:gridCol w="678788">
                  <a:extLst>
                    <a:ext uri="{9D8B030D-6E8A-4147-A177-3AD203B41FA5}">
                      <a16:colId xmlns:a16="http://schemas.microsoft.com/office/drawing/2014/main" val="20000"/>
                    </a:ext>
                  </a:extLst>
                </a:gridCol>
                <a:gridCol w="3110176">
                  <a:extLst>
                    <a:ext uri="{9D8B030D-6E8A-4147-A177-3AD203B41FA5}">
                      <a16:colId xmlns:a16="http://schemas.microsoft.com/office/drawing/2014/main" val="20001"/>
                    </a:ext>
                  </a:extLst>
                </a:gridCol>
                <a:gridCol w="1894482">
                  <a:extLst>
                    <a:ext uri="{9D8B030D-6E8A-4147-A177-3AD203B41FA5}">
                      <a16:colId xmlns:a16="http://schemas.microsoft.com/office/drawing/2014/main" val="20002"/>
                    </a:ext>
                  </a:extLst>
                </a:gridCol>
                <a:gridCol w="1894482">
                  <a:extLst>
                    <a:ext uri="{9D8B030D-6E8A-4147-A177-3AD203B41FA5}">
                      <a16:colId xmlns:a16="http://schemas.microsoft.com/office/drawing/2014/main" val="20003"/>
                    </a:ext>
                  </a:extLst>
                </a:gridCol>
              </a:tblGrid>
              <a:tr h="516058">
                <a:tc>
                  <a:txBody>
                    <a:bodyPr/>
                    <a:lstStyle/>
                    <a:p>
                      <a:r>
                        <a:rPr lang="nn-NO" sz="1000" noProof="0" dirty="0">
                          <a:solidFill>
                            <a:schemeClr val="tx1"/>
                          </a:solidFill>
                          <a:latin typeface="Calibri Light"/>
                        </a:rPr>
                        <a:t>Nr.</a:t>
                      </a:r>
                    </a:p>
                  </a:txBody>
                  <a:tcPr marL="68580" marR="68580" marT="34290" marB="34290">
                    <a:solidFill>
                      <a:schemeClr val="bg1">
                        <a:lumMod val="95000"/>
                      </a:schemeClr>
                    </a:solidFill>
                  </a:tcPr>
                </a:tc>
                <a:tc>
                  <a:txBody>
                    <a:bodyPr/>
                    <a:lstStyle/>
                    <a:p>
                      <a:r>
                        <a:rPr lang="nn-NO" sz="1000" noProof="0" dirty="0">
                          <a:solidFill>
                            <a:schemeClr val="tx1"/>
                          </a:solidFill>
                          <a:latin typeface="Calibri Light"/>
                        </a:rPr>
                        <a:t>Tiltak</a:t>
                      </a:r>
                    </a:p>
                  </a:txBody>
                  <a:tcPr marL="68580" marR="68580" marT="34290" marB="34290">
                    <a:solidFill>
                      <a:schemeClr val="bg1">
                        <a:lumMod val="95000"/>
                      </a:schemeClr>
                    </a:solidFill>
                  </a:tcPr>
                </a:tc>
                <a:tc>
                  <a:txBody>
                    <a:bodyPr/>
                    <a:lstStyle/>
                    <a:p>
                      <a:r>
                        <a:rPr lang="nn-NO" sz="1000" noProof="0" dirty="0">
                          <a:solidFill>
                            <a:schemeClr val="tx1"/>
                          </a:solidFill>
                          <a:latin typeface="Calibri Light"/>
                        </a:rPr>
                        <a:t>Ansvar</a:t>
                      </a:r>
                    </a:p>
                  </a:txBody>
                  <a:tcPr marL="68580" marR="68580" marT="34290" marB="34290">
                    <a:solidFill>
                      <a:schemeClr val="bg1">
                        <a:lumMod val="95000"/>
                      </a:schemeClr>
                    </a:solidFill>
                  </a:tcPr>
                </a:tc>
                <a:tc>
                  <a:txBody>
                    <a:bodyPr/>
                    <a:lstStyle/>
                    <a:p>
                      <a:r>
                        <a:rPr lang="nn-NO" sz="1000" noProof="0" dirty="0">
                          <a:solidFill>
                            <a:schemeClr val="tx1"/>
                          </a:solidFill>
                          <a:latin typeface="Calibri Light"/>
                        </a:rPr>
                        <a:t>Når</a:t>
                      </a:r>
                    </a:p>
                  </a:txBody>
                  <a:tcPr marL="68580" marR="68580" marT="34290" marB="34290">
                    <a:solidFill>
                      <a:schemeClr val="bg1">
                        <a:lumMod val="95000"/>
                      </a:schemeClr>
                    </a:solidFill>
                  </a:tcPr>
                </a:tc>
                <a:extLst>
                  <a:ext uri="{0D108BD9-81ED-4DB2-BD59-A6C34878D82A}">
                    <a16:rowId xmlns:a16="http://schemas.microsoft.com/office/drawing/2014/main" val="10000"/>
                  </a:ext>
                </a:extLst>
              </a:tr>
              <a:tr h="428625">
                <a:tc>
                  <a:txBody>
                    <a:bodyPr/>
                    <a:lstStyle/>
                    <a:p>
                      <a:r>
                        <a:rPr lang="nn-NO" sz="1000" noProof="0" dirty="0">
                          <a:latin typeface="Calibri Light"/>
                        </a:rPr>
                        <a:t>14.</a:t>
                      </a:r>
                    </a:p>
                  </a:txBody>
                  <a:tcPr marL="68580" marR="68580" marT="34290" marB="34290">
                    <a:solidFill>
                      <a:schemeClr val="bg1">
                        <a:lumMod val="95000"/>
                      </a:schemeClr>
                    </a:solidFill>
                  </a:tcPr>
                </a:tc>
                <a:tc>
                  <a:txBody>
                    <a:bodyPr/>
                    <a:lstStyle/>
                    <a:p>
                      <a:r>
                        <a:rPr lang="nn-NO" sz="1000" noProof="0" dirty="0">
                          <a:latin typeface="Calibri Light"/>
                        </a:rPr>
                        <a:t>Styrkja bruk av dialekt og nynorsk i undervisning</a:t>
                      </a:r>
                    </a:p>
                  </a:txBody>
                  <a:tcPr marL="68580" marR="68580" marT="34290" marB="34290">
                    <a:solidFill>
                      <a:schemeClr val="bg1">
                        <a:lumMod val="95000"/>
                      </a:schemeClr>
                    </a:solidFill>
                  </a:tcPr>
                </a:tc>
                <a:tc>
                  <a:txBody>
                    <a:bodyPr/>
                    <a:lstStyle/>
                    <a:p>
                      <a:r>
                        <a:rPr lang="nn-NO" sz="1000" noProof="0" dirty="0">
                          <a:latin typeface="Calibri Light"/>
                        </a:rPr>
                        <a:t>Rektor/pedagog</a:t>
                      </a:r>
                    </a:p>
                  </a:txBody>
                  <a:tcPr marL="68580" marR="68580" marT="34290" marB="34290">
                    <a:solidFill>
                      <a:schemeClr val="bg1">
                        <a:lumMod val="95000"/>
                      </a:schemeClr>
                    </a:solidFill>
                  </a:tcPr>
                </a:tc>
                <a:tc>
                  <a:txBody>
                    <a:bodyPr/>
                    <a:lstStyle/>
                    <a:p>
                      <a:r>
                        <a:rPr lang="nn-NO" sz="1000" noProof="0" dirty="0">
                          <a:latin typeface="Calibri Light"/>
                        </a:rPr>
                        <a:t>Gjennom heile året</a:t>
                      </a:r>
                    </a:p>
                  </a:txBody>
                  <a:tcPr marL="68580" marR="68580" marT="34290" marB="34290">
                    <a:solidFill>
                      <a:schemeClr val="bg1">
                        <a:lumMod val="95000"/>
                      </a:schemeClr>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591402" y="1546816"/>
            <a:ext cx="7586447" cy="461665"/>
          </a:xfrm>
          <a:prstGeom prst="rect">
            <a:avLst/>
          </a:prstGeom>
          <a:noFill/>
        </p:spPr>
        <p:txBody>
          <a:bodyPr wrap="square" lIns="91440" tIns="45720" rIns="91440" bIns="45720" anchor="t">
            <a:spAutoFit/>
          </a:bodyPr>
          <a:lstStyle/>
          <a:p>
            <a:r>
              <a:rPr lang="nn-NO" sz="1200" b="1" dirty="0"/>
              <a:t>Mål: Gjera nynorsk og dialekt til naturlege delar av kvardagen for nye språkbrukarar og deltakarar i vaksenopplæringa.</a:t>
            </a:r>
            <a:endParaRPr lang="nn-NO" sz="1200" b="1" dirty="0">
              <a:ea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9F7A9-A12C-BAB3-218C-78A7ED04D5A9}"/>
              </a:ext>
            </a:extLst>
          </p:cNvPr>
          <p:cNvSpPr>
            <a:spLocks noGrp="1"/>
          </p:cNvSpPr>
          <p:nvPr>
            <p:ph type="title"/>
          </p:nvPr>
        </p:nvSpPr>
        <p:spPr/>
        <p:txBody>
          <a:bodyPr/>
          <a:lstStyle/>
          <a:p>
            <a:r>
              <a:rPr lang="en-US" dirty="0" err="1">
                <a:ea typeface="Calibri Light"/>
                <a:cs typeface="Calibri Light"/>
              </a:rPr>
              <a:t>Rettleiar</a:t>
            </a:r>
            <a:endParaRPr lang="en-US" dirty="0" err="1"/>
          </a:p>
        </p:txBody>
      </p:sp>
      <p:sp>
        <p:nvSpPr>
          <p:cNvPr id="3" name="Content Placeholder 2">
            <a:extLst>
              <a:ext uri="{FF2B5EF4-FFF2-40B4-BE49-F238E27FC236}">
                <a16:creationId xmlns:a16="http://schemas.microsoft.com/office/drawing/2014/main" id="{AD5623C7-CF0F-1A66-D848-BE419DD3855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24777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77225-0201-3349-B039-7367063D4E1C}"/>
              </a:ext>
            </a:extLst>
          </p:cNvPr>
          <p:cNvSpPr>
            <a:spLocks noGrp="1"/>
          </p:cNvSpPr>
          <p:nvPr>
            <p:ph type="title"/>
          </p:nvPr>
        </p:nvSpPr>
        <p:spPr>
          <a:xfrm>
            <a:off x="480648" y="793269"/>
            <a:ext cx="1803706" cy="559520"/>
          </a:xfrm>
        </p:spPr>
        <p:txBody>
          <a:bodyPr>
            <a:normAutofit/>
          </a:bodyPr>
          <a:lstStyle/>
          <a:p>
            <a:pPr algn="ctr"/>
            <a:r>
              <a:rPr lang="nn-NO" dirty="0"/>
              <a:t>Skriveråd</a:t>
            </a:r>
            <a:endParaRPr lang="en-NO" dirty="0"/>
          </a:p>
        </p:txBody>
      </p:sp>
      <p:sp>
        <p:nvSpPr>
          <p:cNvPr id="3" name="Content Placeholder 2">
            <a:extLst>
              <a:ext uri="{FF2B5EF4-FFF2-40B4-BE49-F238E27FC236}">
                <a16:creationId xmlns:a16="http://schemas.microsoft.com/office/drawing/2014/main" id="{9247CDFE-2272-AC4E-BEE2-026A785801D8}"/>
              </a:ext>
            </a:extLst>
          </p:cNvPr>
          <p:cNvSpPr>
            <a:spLocks noGrp="1"/>
          </p:cNvSpPr>
          <p:nvPr>
            <p:ph idx="1"/>
          </p:nvPr>
        </p:nvSpPr>
        <p:spPr>
          <a:xfrm>
            <a:off x="480648" y="1282329"/>
            <a:ext cx="7886700" cy="3302698"/>
          </a:xfrm>
        </p:spPr>
        <p:txBody>
          <a:bodyPr>
            <a:noAutofit/>
          </a:bodyPr>
          <a:lstStyle/>
          <a:p>
            <a:pPr marL="0" indent="0">
              <a:buNone/>
            </a:pPr>
            <a:endParaRPr lang="nn-NO" sz="1400" b="1" dirty="0">
              <a:latin typeface="+mj-lt"/>
            </a:endParaRPr>
          </a:p>
          <a:p>
            <a:pPr marL="0" indent="0">
              <a:buNone/>
            </a:pPr>
            <a:r>
              <a:rPr lang="nn-NO" sz="1400" b="1" dirty="0">
                <a:latin typeface="+mj-lt"/>
              </a:rPr>
              <a:t>Før du byrjar å skriva ein tekst for Vindafjord kommune, kan det løna seg å stoppa opp og tenkja gjennom nokre enkle spørsmål:</a:t>
            </a:r>
            <a:endParaRPr lang="en-US" sz="1400" b="1" dirty="0">
              <a:latin typeface="Calibri Light"/>
              <a:ea typeface="Calibri"/>
              <a:cs typeface="Calibri"/>
            </a:endParaRPr>
          </a:p>
          <a:p>
            <a:pPr marL="0" indent="0">
              <a:buNone/>
            </a:pPr>
            <a:endParaRPr lang="nn-NO" sz="1400">
              <a:latin typeface="+mj-lt"/>
              <a:ea typeface="Calibri Light"/>
              <a:cs typeface="Calibri Light"/>
            </a:endParaRPr>
          </a:p>
          <a:p>
            <a:pPr lvl="1"/>
            <a:r>
              <a:rPr lang="nn-NO" sz="1400" dirty="0">
                <a:latin typeface="+mj-lt"/>
              </a:rPr>
              <a:t>Kven skriv du til, og kva behov har lesaren?</a:t>
            </a:r>
            <a:endParaRPr lang="nn-NO" sz="1400" dirty="0">
              <a:latin typeface="+mj-lt"/>
              <a:ea typeface="Calibri Light"/>
              <a:cs typeface="Calibri Light"/>
            </a:endParaRPr>
          </a:p>
          <a:p>
            <a:pPr lvl="1"/>
            <a:r>
              <a:rPr lang="nn-NO" sz="1400" dirty="0">
                <a:latin typeface="+mj-lt"/>
              </a:rPr>
              <a:t>Kva er bodskapen du vil formidla?</a:t>
            </a:r>
            <a:endParaRPr lang="nn-NO" sz="1400" dirty="0">
              <a:latin typeface="+mj-lt"/>
              <a:ea typeface="Calibri Light"/>
              <a:cs typeface="Calibri Light"/>
            </a:endParaRPr>
          </a:p>
          <a:p>
            <a:pPr lvl="1"/>
            <a:r>
              <a:rPr lang="nn-NO" sz="1400" dirty="0">
                <a:latin typeface="+mj-lt"/>
              </a:rPr>
              <a:t>Kva ønskjer du at mottakaren skal sitja att med etter å ha lese teksten?</a:t>
            </a:r>
            <a:endParaRPr lang="nn-NO" sz="1400" dirty="0">
              <a:latin typeface="+mj-lt"/>
              <a:ea typeface="Calibri Light"/>
              <a:cs typeface="Calibri Light"/>
            </a:endParaRPr>
          </a:p>
          <a:p>
            <a:pPr lvl="1"/>
            <a:r>
              <a:rPr lang="nn-NO" sz="1400" dirty="0">
                <a:latin typeface="+mj-lt"/>
              </a:rPr>
              <a:t>Kva handling vil du at lesaren skal gjera?</a:t>
            </a:r>
            <a:endParaRPr lang="nn-NO" sz="1400" dirty="0">
              <a:latin typeface="+mj-lt"/>
              <a:ea typeface="Calibri Light"/>
              <a:cs typeface="Calibri Light"/>
            </a:endParaRPr>
          </a:p>
          <a:p>
            <a:pPr lvl="1"/>
            <a:r>
              <a:rPr lang="nn-NO" sz="1400" dirty="0">
                <a:latin typeface="+mj-lt"/>
              </a:rPr>
              <a:t>Kva for spørsmål kan lesaren ha, og får dei svar i teksten?</a:t>
            </a:r>
            <a:endParaRPr lang="nn-NO" sz="1400" dirty="0">
              <a:latin typeface="+mj-lt"/>
              <a:ea typeface="Calibri Light"/>
              <a:cs typeface="Calibri Light"/>
            </a:endParaRPr>
          </a:p>
          <a:p>
            <a:pPr lvl="1"/>
            <a:r>
              <a:rPr lang="nn-NO" sz="1400" dirty="0">
                <a:latin typeface="+mj-lt"/>
              </a:rPr>
              <a:t>Start teksten med det viktigaste, og gå rett på sak. Då gjer du det lettare for lesaren å forstå bodskapen og finna fram til det dei treng å vita.</a:t>
            </a:r>
            <a:endParaRPr lang="nn-NO" sz="1400" dirty="0">
              <a:latin typeface="+mj-lt"/>
              <a:ea typeface="Calibri Light"/>
              <a:cs typeface="Calibri Light"/>
            </a:endParaRPr>
          </a:p>
          <a:p>
            <a:pPr lvl="1"/>
            <a:r>
              <a:rPr lang="nn-NO" sz="1400" dirty="0">
                <a:latin typeface="+mj-lt"/>
              </a:rPr>
              <a:t>Bruk råda i språkbruksplanen som støtte for å laga tekstar som er tydelege, oversiktlege og brukarvennlege.</a:t>
            </a:r>
            <a:endParaRPr lang="nn-NO" sz="1400" dirty="0">
              <a:latin typeface="+mj-lt"/>
              <a:ea typeface="Calibri Light"/>
              <a:cs typeface="Calibri Light"/>
            </a:endParaRPr>
          </a:p>
          <a:p>
            <a:endParaRPr lang="nn-NO" sz="1400">
              <a:latin typeface="+mj-lt"/>
              <a:ea typeface="Calibri Light"/>
              <a:cs typeface="Calibri Light"/>
            </a:endParaRPr>
          </a:p>
        </p:txBody>
      </p:sp>
    </p:spTree>
    <p:extLst>
      <p:ext uri="{BB962C8B-B14F-4D97-AF65-F5344CB8AC3E}">
        <p14:creationId xmlns:p14="http://schemas.microsoft.com/office/powerpoint/2010/main" val="1139393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77225-0201-3349-B039-7367063D4E1C}"/>
              </a:ext>
            </a:extLst>
          </p:cNvPr>
          <p:cNvSpPr>
            <a:spLocks noGrp="1"/>
          </p:cNvSpPr>
          <p:nvPr>
            <p:ph type="title"/>
          </p:nvPr>
        </p:nvSpPr>
        <p:spPr>
          <a:xfrm>
            <a:off x="480648" y="741219"/>
            <a:ext cx="2094416" cy="544676"/>
          </a:xfrm>
        </p:spPr>
        <p:txBody>
          <a:bodyPr>
            <a:normAutofit/>
          </a:bodyPr>
          <a:lstStyle/>
          <a:p>
            <a:pPr algn="ctr"/>
            <a:r>
              <a:rPr lang="nn-NO" dirty="0"/>
              <a:t>Klart språk </a:t>
            </a:r>
            <a:endParaRPr lang="en-NO" dirty="0"/>
          </a:p>
        </p:txBody>
      </p:sp>
      <p:sp>
        <p:nvSpPr>
          <p:cNvPr id="3" name="Content Placeholder 2">
            <a:extLst>
              <a:ext uri="{FF2B5EF4-FFF2-40B4-BE49-F238E27FC236}">
                <a16:creationId xmlns:a16="http://schemas.microsoft.com/office/drawing/2014/main" id="{9247CDFE-2272-AC4E-BEE2-026A785801D8}"/>
              </a:ext>
            </a:extLst>
          </p:cNvPr>
          <p:cNvSpPr>
            <a:spLocks noGrp="1"/>
          </p:cNvSpPr>
          <p:nvPr>
            <p:ph idx="1"/>
          </p:nvPr>
        </p:nvSpPr>
        <p:spPr>
          <a:xfrm>
            <a:off x="480648" y="1512116"/>
            <a:ext cx="8413970" cy="3263504"/>
          </a:xfrm>
        </p:spPr>
        <p:txBody>
          <a:bodyPr>
            <a:noAutofit/>
          </a:bodyPr>
          <a:lstStyle/>
          <a:p>
            <a:r>
              <a:rPr lang="nn-NO" sz="1400" dirty="0">
                <a:latin typeface="+mj-lt"/>
              </a:rPr>
              <a:t>Bruk aktiv form. Aktiv </a:t>
            </a:r>
            <a:r>
              <a:rPr lang="nn-NO" sz="1400" dirty="0" err="1">
                <a:latin typeface="+mj-lt"/>
              </a:rPr>
              <a:t>setningsbygging</a:t>
            </a:r>
            <a:r>
              <a:rPr lang="nn-NO" sz="1400" dirty="0">
                <a:latin typeface="+mj-lt"/>
              </a:rPr>
              <a:t> gir klarare og meir direkte språk. Døme: «Ordføraren tok saka opp til avrøysting.» Ikkje: «Saka vart teken opp til avrøysting av ordføraren.» Set det viktigaste først. </a:t>
            </a:r>
            <a:endParaRPr lang="en-US" sz="1400" dirty="0">
              <a:latin typeface="Calibri Light"/>
              <a:ea typeface="Calibri"/>
              <a:cs typeface="Calibri"/>
            </a:endParaRPr>
          </a:p>
          <a:p>
            <a:r>
              <a:rPr lang="nn-NO" sz="1400" dirty="0">
                <a:latin typeface="+mj-lt"/>
              </a:rPr>
              <a:t>Start teksten med hovudbodskapen. </a:t>
            </a:r>
            <a:endParaRPr lang="nn-NO" sz="1400" dirty="0">
              <a:latin typeface="+mj-lt"/>
              <a:ea typeface="Calibri Light"/>
              <a:cs typeface="Calibri Light"/>
            </a:endParaRPr>
          </a:p>
          <a:p>
            <a:r>
              <a:rPr lang="nn-NO" sz="1400" dirty="0">
                <a:latin typeface="+mj-lt"/>
              </a:rPr>
              <a:t>I vedtaksbrev skal sjølve vedtaket stå først, deretter bakgrunn, vurderingar, klagerett og anna informasjon. Ta berre med det som er relevant.</a:t>
            </a:r>
            <a:endParaRPr lang="nn-NO" sz="1400" dirty="0">
              <a:latin typeface="+mj-lt"/>
              <a:ea typeface="Calibri Light"/>
              <a:cs typeface="Calibri Light"/>
            </a:endParaRPr>
          </a:p>
          <a:p>
            <a:r>
              <a:rPr lang="nn-NO" sz="1400" dirty="0">
                <a:latin typeface="+mj-lt"/>
              </a:rPr>
              <a:t>Skriv til lesaren. Bruk «du» og «de» for å gjera teksten meir direkte og imøtekomande. Bruk personleg form. </a:t>
            </a:r>
            <a:endParaRPr lang="nn-NO" sz="1400" dirty="0">
              <a:latin typeface="+mj-lt"/>
              <a:ea typeface="Calibri Light"/>
              <a:cs typeface="Calibri Light"/>
            </a:endParaRPr>
          </a:p>
          <a:p>
            <a:r>
              <a:rPr lang="nn-NO" sz="1400" dirty="0">
                <a:latin typeface="+mj-lt"/>
              </a:rPr>
              <a:t>Skriv «eg» eller «me» i staden for upersonlege konstruksjonar som «ein». Planen opnar i tillegg for å nytta «vi», sjølv om «me» ligg næraste vår lokale dialekt.</a:t>
            </a:r>
            <a:endParaRPr lang="nn-NO" sz="1400" dirty="0">
              <a:latin typeface="+mj-lt"/>
              <a:ea typeface="Calibri Light"/>
              <a:cs typeface="Calibri Light"/>
            </a:endParaRPr>
          </a:p>
          <a:p>
            <a:r>
              <a:rPr lang="nn-NO" sz="1400" dirty="0">
                <a:latin typeface="+mj-lt"/>
              </a:rPr>
              <a:t>Bruk verb framfor substantiv. Fagspråk blir lett tungt når det er fullt av substantiv. Verbet gjer språket meir levande og lettare å lesa.</a:t>
            </a:r>
            <a:endParaRPr lang="nn-NO" sz="1400" dirty="0">
              <a:latin typeface="+mj-lt"/>
              <a:ea typeface="Calibri Light"/>
              <a:cs typeface="Calibri Light"/>
            </a:endParaRPr>
          </a:p>
          <a:p>
            <a:r>
              <a:rPr lang="nn-NO" sz="1400" dirty="0">
                <a:latin typeface="+mj-lt"/>
              </a:rPr>
              <a:t>Bruk a-infinitiv. Dette ligg tettast opp mot talemålet i Vindafjord. Planen opnar i tillegg for å nytta e-infinitiv, sjølv om a-infinitiv ligg næraste vår lokale dialekt.</a:t>
            </a:r>
            <a:endParaRPr lang="nn-NO" sz="1400" dirty="0">
              <a:latin typeface="+mj-lt"/>
              <a:ea typeface="Calibri Light"/>
              <a:cs typeface="Calibri Light"/>
            </a:endParaRPr>
          </a:p>
        </p:txBody>
      </p:sp>
    </p:spTree>
    <p:extLst>
      <p:ext uri="{BB962C8B-B14F-4D97-AF65-F5344CB8AC3E}">
        <p14:creationId xmlns:p14="http://schemas.microsoft.com/office/powerpoint/2010/main" val="4268743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77225-0201-3349-B039-7367063D4E1C}"/>
              </a:ext>
            </a:extLst>
          </p:cNvPr>
          <p:cNvSpPr>
            <a:spLocks noGrp="1"/>
          </p:cNvSpPr>
          <p:nvPr>
            <p:ph type="title"/>
          </p:nvPr>
        </p:nvSpPr>
        <p:spPr>
          <a:xfrm>
            <a:off x="480648" y="741219"/>
            <a:ext cx="1970329" cy="548610"/>
          </a:xfrm>
        </p:spPr>
        <p:txBody>
          <a:bodyPr>
            <a:normAutofit/>
          </a:bodyPr>
          <a:lstStyle/>
          <a:p>
            <a:pPr algn="ctr"/>
            <a:r>
              <a:rPr lang="nn-NO" dirty="0"/>
              <a:t>Klart språk</a:t>
            </a:r>
            <a:endParaRPr lang="en-NO" dirty="0"/>
          </a:p>
        </p:txBody>
      </p:sp>
      <p:sp>
        <p:nvSpPr>
          <p:cNvPr id="3" name="Content Placeholder 2">
            <a:extLst>
              <a:ext uri="{FF2B5EF4-FFF2-40B4-BE49-F238E27FC236}">
                <a16:creationId xmlns:a16="http://schemas.microsoft.com/office/drawing/2014/main" id="{9247CDFE-2272-AC4E-BEE2-026A785801D8}"/>
              </a:ext>
            </a:extLst>
          </p:cNvPr>
          <p:cNvSpPr>
            <a:spLocks noGrp="1"/>
          </p:cNvSpPr>
          <p:nvPr>
            <p:ph idx="1"/>
          </p:nvPr>
        </p:nvSpPr>
        <p:spPr>
          <a:xfrm>
            <a:off x="480648" y="1300739"/>
            <a:ext cx="8413970" cy="3263504"/>
          </a:xfrm>
        </p:spPr>
        <p:txBody>
          <a:bodyPr>
            <a:noAutofit/>
          </a:bodyPr>
          <a:lstStyle/>
          <a:p>
            <a:r>
              <a:rPr lang="nn-NO" sz="1400">
                <a:latin typeface="+mj-lt"/>
              </a:rPr>
              <a:t>Vel norske ord framfor framandord. Unngå moteord og faguttrykk der gode norske ord finst. </a:t>
            </a:r>
            <a:endParaRPr lang="en-US" sz="1400">
              <a:ea typeface="Calibri"/>
              <a:cs typeface="Calibri"/>
            </a:endParaRPr>
          </a:p>
          <a:p>
            <a:r>
              <a:rPr lang="nn-NO" sz="1400">
                <a:latin typeface="+mj-lt"/>
              </a:rPr>
              <a:t>Om faguttrykk må brukast, bør dei forklarast. </a:t>
            </a:r>
            <a:endParaRPr lang="nn-NO" sz="1400">
              <a:latin typeface="+mj-lt"/>
              <a:ea typeface="Calibri Light"/>
              <a:cs typeface="Calibri Light"/>
            </a:endParaRPr>
          </a:p>
          <a:p>
            <a:r>
              <a:rPr lang="nn-NO" sz="1400">
                <a:latin typeface="+mj-lt"/>
              </a:rPr>
              <a:t>Språkrådet tilrår å bruka norske ord i staden for engelske når me kan.</a:t>
            </a:r>
            <a:endParaRPr lang="nn-NO" sz="1400">
              <a:latin typeface="+mj-lt"/>
              <a:ea typeface="Calibri Light"/>
              <a:cs typeface="Calibri Light"/>
            </a:endParaRPr>
          </a:p>
          <a:p>
            <a:r>
              <a:rPr lang="nn-NO" sz="1400">
                <a:latin typeface="+mj-lt"/>
              </a:rPr>
              <a:t>Bruk gjerne lokale ord og uttrykk. Dette gjer språket levande og forankra i kommunen.</a:t>
            </a:r>
            <a:endParaRPr lang="nn-NO" sz="1400">
              <a:latin typeface="+mj-lt"/>
              <a:ea typeface="Calibri Light"/>
              <a:cs typeface="Calibri Light"/>
            </a:endParaRPr>
          </a:p>
          <a:p>
            <a:r>
              <a:rPr lang="nn-NO" sz="1400">
                <a:latin typeface="+mj-lt"/>
              </a:rPr>
              <a:t>Hald deg til naturleg ordrekkjefølgje. Følg talemålet, og plasser eigedomsord etter substantivet. Døme: «Rådmannen er på kontoret sitt.» Ikkje: «Rådmannen er på sitt </a:t>
            </a:r>
            <a:r>
              <a:rPr lang="nn-NO" sz="1400" err="1">
                <a:latin typeface="+mj-lt"/>
              </a:rPr>
              <a:t>kontor.»Bruk</a:t>
            </a:r>
            <a:r>
              <a:rPr lang="nn-NO" sz="1400">
                <a:latin typeface="+mj-lt"/>
              </a:rPr>
              <a:t> dobbel bunden form. Døme: «Det vedtekne budsjettet.» Ikkje: «Det vedtekne budsjett.»</a:t>
            </a:r>
            <a:endParaRPr lang="nn-NO" sz="1400">
              <a:latin typeface="+mj-lt"/>
              <a:ea typeface="Calibri Light"/>
              <a:cs typeface="Calibri Light"/>
            </a:endParaRPr>
          </a:p>
          <a:p>
            <a:r>
              <a:rPr lang="nn-NO" sz="1400">
                <a:latin typeface="+mj-lt"/>
              </a:rPr>
              <a:t>Gjer bodskapen tydeleg. Klarspråk betyr å kutta unødvendige ord og å dela opp lange setningar i kortare og meir oversiktlege delar.</a:t>
            </a:r>
            <a:endParaRPr lang="nn-NO" sz="1400">
              <a:latin typeface="+mj-lt"/>
              <a:ea typeface="Calibri Light"/>
              <a:cs typeface="Calibri Light"/>
            </a:endParaRPr>
          </a:p>
          <a:p>
            <a:r>
              <a:rPr lang="nn-NO" sz="1400">
                <a:latin typeface="+mj-lt"/>
              </a:rPr>
              <a:t>Når du viser til lovverk. Vurder om lovtekstane er forståelege for lesaren. Forklar juridiske omgrep ved behov.</a:t>
            </a:r>
            <a:endParaRPr lang="nn-NO" sz="1400">
              <a:latin typeface="+mj-lt"/>
              <a:ea typeface="Calibri Light"/>
              <a:cs typeface="Calibri Light"/>
            </a:endParaRPr>
          </a:p>
          <a:p>
            <a:r>
              <a:rPr lang="nn-NO" sz="1400">
                <a:latin typeface="+mj-lt"/>
              </a:rPr>
              <a:t>Bruk overskrifter og mellomtitlar. Desse gir oversikt og hjelper lesaren å få med seg hovudpoenga.</a:t>
            </a:r>
            <a:endParaRPr lang="nn-NO" sz="1400">
              <a:latin typeface="+mj-lt"/>
              <a:ea typeface="Calibri Light"/>
              <a:cs typeface="Calibri Light"/>
            </a:endParaRPr>
          </a:p>
        </p:txBody>
      </p:sp>
    </p:spTree>
    <p:extLst>
      <p:ext uri="{BB962C8B-B14F-4D97-AF65-F5344CB8AC3E}">
        <p14:creationId xmlns:p14="http://schemas.microsoft.com/office/powerpoint/2010/main" val="108692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77225-0201-3349-B039-7367063D4E1C}"/>
              </a:ext>
            </a:extLst>
          </p:cNvPr>
          <p:cNvSpPr>
            <a:spLocks noGrp="1"/>
          </p:cNvSpPr>
          <p:nvPr>
            <p:ph type="title"/>
          </p:nvPr>
        </p:nvSpPr>
        <p:spPr>
          <a:xfrm>
            <a:off x="632146" y="722810"/>
            <a:ext cx="6219537" cy="559520"/>
          </a:xfrm>
        </p:spPr>
        <p:txBody>
          <a:bodyPr>
            <a:normAutofit/>
          </a:bodyPr>
          <a:lstStyle/>
          <a:p>
            <a:pPr algn="ctr"/>
            <a:r>
              <a:rPr lang="nn-NO" dirty="0"/>
              <a:t>Når språket endrar seg/framandord</a:t>
            </a:r>
            <a:endParaRPr lang="en-NO" dirty="0"/>
          </a:p>
        </p:txBody>
      </p:sp>
      <p:sp>
        <p:nvSpPr>
          <p:cNvPr id="3" name="Content Placeholder 2">
            <a:extLst>
              <a:ext uri="{FF2B5EF4-FFF2-40B4-BE49-F238E27FC236}">
                <a16:creationId xmlns:a16="http://schemas.microsoft.com/office/drawing/2014/main" id="{9247CDFE-2272-AC4E-BEE2-026A785801D8}"/>
              </a:ext>
            </a:extLst>
          </p:cNvPr>
          <p:cNvSpPr>
            <a:spLocks noGrp="1"/>
          </p:cNvSpPr>
          <p:nvPr>
            <p:ph idx="1"/>
          </p:nvPr>
        </p:nvSpPr>
        <p:spPr>
          <a:xfrm>
            <a:off x="629394" y="1461775"/>
            <a:ext cx="7886700" cy="3887788"/>
          </a:xfrm>
        </p:spPr>
        <p:txBody>
          <a:bodyPr>
            <a:noAutofit/>
          </a:bodyPr>
          <a:lstStyle/>
          <a:p>
            <a:pPr marL="0" indent="0">
              <a:buNone/>
            </a:pPr>
            <a:r>
              <a:rPr lang="nn-NO" sz="1400" b="1" dirty="0">
                <a:latin typeface="+mj-lt"/>
              </a:rPr>
              <a:t>Nyord</a:t>
            </a:r>
            <a:endParaRPr lang="nn-NO" sz="1400" dirty="0">
              <a:latin typeface="+mj-lt"/>
            </a:endParaRPr>
          </a:p>
          <a:p>
            <a:pPr marL="285750" indent="-285750"/>
            <a:r>
              <a:rPr lang="nn-NO" sz="1400" dirty="0">
                <a:latin typeface="+mj-lt"/>
              </a:rPr>
              <a:t>Språket er i utvikling, og nye ord kjem heile tida. Kommunen skal vera open for nyord som gjer teksten tydeleg og relevant, men samtidig vurdera om det finst gode norske alternativ.</a:t>
            </a:r>
            <a:endParaRPr lang="nn-NO" sz="1400" dirty="0">
              <a:latin typeface="+mj-lt"/>
              <a:ea typeface="Calibri Light" panose="020F0302020204030204"/>
              <a:cs typeface="Calibri Light" panose="020F0302020204030204"/>
            </a:endParaRPr>
          </a:p>
          <a:p>
            <a:pPr marL="285750" indent="-285750"/>
            <a:r>
              <a:rPr lang="nn-NO" sz="1400" dirty="0">
                <a:latin typeface="+mj-lt"/>
              </a:rPr>
              <a:t>Ungdom skapar stadig nye uttrykk. Kommunen kan gjerne nytta eit språk som gjer informasjonen levande og relevant for målgruppa, men hovudregelen er å bruka eit klart og inkluderande språk som alle kan forstå.</a:t>
            </a:r>
            <a:endParaRPr lang="nn-NO" sz="1400">
              <a:latin typeface="+mj-lt"/>
              <a:ea typeface="Calibri Light" panose="020F0302020204030204"/>
              <a:cs typeface="Calibri Light" panose="020F0302020204030204"/>
            </a:endParaRPr>
          </a:p>
          <a:p>
            <a:pPr marL="285750" indent="-285750"/>
            <a:r>
              <a:rPr lang="nn-NO" sz="1400" dirty="0">
                <a:latin typeface="+mj-lt"/>
              </a:rPr>
              <a:t>Utviklinga av ny teknologi fører med seg mange nye omgrep, ofte på engelsk. Kommunen skal som hovudregel bruka norske ord når dei finst, til dømes «nettstad» i staden for «webside». </a:t>
            </a:r>
            <a:endParaRPr lang="nn-NO" sz="1400">
              <a:latin typeface="+mj-lt"/>
              <a:ea typeface="Calibri Light" panose="020F0302020204030204"/>
              <a:cs typeface="Calibri Light" panose="020F0302020204030204"/>
            </a:endParaRPr>
          </a:p>
          <a:p>
            <a:pPr marL="285750" indent="-285750"/>
            <a:r>
              <a:rPr lang="nn-NO" sz="1400" dirty="0">
                <a:latin typeface="+mj-lt"/>
              </a:rPr>
              <a:t>Engelske ord blir ofte brukte i daglegtalen. Kommunen skal likevel velja norske ord der det finst gode alternativ. Når engelske ord må brukast, bør dei forklarast.</a:t>
            </a:r>
            <a:endParaRPr lang="nn-NO" sz="1400">
              <a:latin typeface="+mj-lt"/>
              <a:ea typeface="Calibri Light"/>
              <a:cs typeface="Calibri Light"/>
            </a:endParaRPr>
          </a:p>
          <a:p>
            <a:pPr marL="342900" lvl="1" indent="0">
              <a:buNone/>
            </a:pPr>
            <a:endParaRPr lang="nn-NO" sz="600" dirty="0">
              <a:latin typeface="+mj-lt"/>
              <a:ea typeface="Calibri Light"/>
              <a:cs typeface="Calibri Light"/>
            </a:endParaRPr>
          </a:p>
          <a:p>
            <a:pPr marL="0" indent="0">
              <a:buNone/>
            </a:pPr>
            <a:r>
              <a:rPr lang="nn-NO" sz="1400" b="1" dirty="0">
                <a:latin typeface="+mj-lt"/>
              </a:rPr>
              <a:t>Fagspråk og interne uttrykk</a:t>
            </a:r>
            <a:endParaRPr lang="nn-NO" sz="1400" dirty="0">
              <a:latin typeface="+mj-lt"/>
            </a:endParaRPr>
          </a:p>
          <a:p>
            <a:pPr marL="285750" indent="-285750"/>
            <a:r>
              <a:rPr lang="nn-NO" sz="1400" dirty="0">
                <a:latin typeface="+mj-lt"/>
              </a:rPr>
              <a:t>Fagspråk og interne forkortingar kan vera vanskelege å forstå for dei som ikkje jobbar i kommunen. Slike uttrykk bør forklarast eller bytast ut med vanlege ord når teksten er retta mot innbyggarane.</a:t>
            </a:r>
            <a:endParaRPr lang="nn-NO" sz="1400">
              <a:latin typeface="+mj-lt"/>
              <a:ea typeface="Calibri Light"/>
              <a:cs typeface="Calibri Light"/>
            </a:endParaRPr>
          </a:p>
        </p:txBody>
      </p:sp>
    </p:spTree>
    <p:extLst>
      <p:ext uri="{BB962C8B-B14F-4D97-AF65-F5344CB8AC3E}">
        <p14:creationId xmlns:p14="http://schemas.microsoft.com/office/powerpoint/2010/main" val="2803796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sz="1400">
              <a:latin typeface="+mj-lt"/>
              <a:ea typeface="Calibri Light"/>
              <a:cs typeface="Calibri Light"/>
            </a:endParaRPr>
          </a:p>
          <a:p>
            <a:pPr>
              <a:defRPr sz="2000">
                <a:solidFill>
                  <a:srgbClr val="000000"/>
                </a:solidFill>
              </a:defRPr>
            </a:pPr>
            <a:r>
              <a:rPr lang="nn-NO" sz="1400" dirty="0">
                <a:latin typeface="+mj-lt"/>
              </a:rPr>
              <a:t>All offisiell informasjon skal publiserast her først.</a:t>
            </a:r>
            <a:endParaRPr lang="nn-NO" sz="1400" dirty="0">
              <a:latin typeface="+mj-lt"/>
              <a:ea typeface="Calibri Light"/>
              <a:cs typeface="Calibri Light"/>
            </a:endParaRPr>
          </a:p>
          <a:p>
            <a:pPr>
              <a:defRPr sz="2000">
                <a:solidFill>
                  <a:srgbClr val="000000"/>
                </a:solidFill>
              </a:defRPr>
            </a:pPr>
            <a:r>
              <a:rPr lang="nn-NO" sz="1400" dirty="0">
                <a:latin typeface="+mj-lt"/>
              </a:rPr>
              <a:t>Nynorsk, klart og brukarvennleg språk.</a:t>
            </a:r>
            <a:endParaRPr lang="nn-NO" sz="1400" dirty="0">
              <a:latin typeface="+mj-lt"/>
              <a:ea typeface="Calibri Light"/>
              <a:cs typeface="Calibri Light"/>
            </a:endParaRPr>
          </a:p>
          <a:p>
            <a:pPr>
              <a:defRPr sz="2000">
                <a:solidFill>
                  <a:srgbClr val="000000"/>
                </a:solidFill>
              </a:defRPr>
            </a:pPr>
            <a:r>
              <a:rPr lang="nn-NO" sz="1400" dirty="0">
                <a:latin typeface="+mj-lt"/>
              </a:rPr>
              <a:t>Universell utforming (UU) er krav: overskrifter, punktlister, korte avsnitt; alt-tekst på bilete og grafikk; undertekst på videoar; gode kontrastar og </a:t>
            </a:r>
            <a:r>
              <a:rPr lang="nn-NO" sz="1400" dirty="0" err="1">
                <a:latin typeface="+mj-lt"/>
              </a:rPr>
              <a:t>lesbar</a:t>
            </a:r>
            <a:r>
              <a:rPr lang="nn-NO" sz="1400" dirty="0">
                <a:latin typeface="+mj-lt"/>
              </a:rPr>
              <a:t> skrift.</a:t>
            </a:r>
            <a:endParaRPr lang="nn-NO" sz="1400" dirty="0">
              <a:latin typeface="+mj-lt"/>
              <a:ea typeface="Calibri Light"/>
              <a:cs typeface="Calibri Light"/>
            </a:endParaRPr>
          </a:p>
          <a:p>
            <a:pPr>
              <a:defRPr sz="2000">
                <a:solidFill>
                  <a:srgbClr val="000000"/>
                </a:solidFill>
              </a:defRPr>
            </a:pPr>
            <a:r>
              <a:rPr lang="nn-NO" sz="1400" dirty="0">
                <a:latin typeface="+mj-lt"/>
              </a:rPr>
              <a:t>Ansvar: eininga eig innhaldet, men kommunikasjonsavdelinga har overordna ansvar, og får </a:t>
            </a:r>
            <a:r>
              <a:rPr lang="nn-NO" sz="1400" dirty="0" err="1">
                <a:latin typeface="+mj-lt"/>
              </a:rPr>
              <a:t>innhold</a:t>
            </a:r>
            <a:r>
              <a:rPr lang="nn-NO" sz="1400" dirty="0">
                <a:latin typeface="+mj-lt"/>
              </a:rPr>
              <a:t> sendt til endeleg godkjenning.</a:t>
            </a:r>
            <a:endParaRPr lang="nn-NO" sz="1400" dirty="0">
              <a:latin typeface="+mj-lt"/>
              <a:ea typeface="Calibri Light"/>
              <a:cs typeface="Calibri Light"/>
            </a:endParaRPr>
          </a:p>
        </p:txBody>
      </p:sp>
      <p:sp>
        <p:nvSpPr>
          <p:cNvPr id="4" name="Title 1">
            <a:extLst>
              <a:ext uri="{FF2B5EF4-FFF2-40B4-BE49-F238E27FC236}">
                <a16:creationId xmlns:a16="http://schemas.microsoft.com/office/drawing/2014/main" id="{70E174DE-54AE-4DD5-8458-D08F2C749B29}"/>
              </a:ext>
            </a:extLst>
          </p:cNvPr>
          <p:cNvSpPr txBox="1">
            <a:spLocks/>
          </p:cNvSpPr>
          <p:nvPr/>
        </p:nvSpPr>
        <p:spPr>
          <a:xfrm>
            <a:off x="491222" y="1041509"/>
            <a:ext cx="4545199" cy="536034"/>
          </a:xfrm>
          <a:prstGeom prst="rect">
            <a:avLst/>
          </a:prstGeom>
        </p:spPr>
        <p:txBody>
          <a:bodyPr vert="horz" lIns="91440" tIns="45720" rIns="91440" bIns="45720" rtlCol="0" anchor="b">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nn-NO" dirty="0"/>
              <a:t>Digitale kanalar - heimesida</a:t>
            </a:r>
            <a:endParaRPr lang="en-NO"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71284" y="1674972"/>
            <a:ext cx="7886700" cy="3263504"/>
          </a:xfrm>
        </p:spPr>
        <p:txBody>
          <a:bodyPr/>
          <a:lstStyle/>
          <a:p>
            <a:pPr>
              <a:defRPr sz="2000">
                <a:solidFill>
                  <a:srgbClr val="000000"/>
                </a:solidFill>
              </a:defRPr>
            </a:pPr>
            <a:r>
              <a:rPr lang="nn-NO" sz="1400" dirty="0">
                <a:latin typeface="+mj-lt"/>
              </a:rPr>
              <a:t>Facebook, Instagram, LinkedIn.</a:t>
            </a:r>
            <a:endParaRPr lang="nn-NO" sz="1400" dirty="0">
              <a:latin typeface="+mj-lt"/>
              <a:ea typeface="Calibri Light"/>
              <a:cs typeface="Calibri Light"/>
            </a:endParaRPr>
          </a:p>
          <a:p>
            <a:pPr>
              <a:defRPr sz="2000">
                <a:solidFill>
                  <a:srgbClr val="000000"/>
                </a:solidFill>
              </a:defRPr>
            </a:pPr>
            <a:r>
              <a:rPr lang="nn-NO" sz="1400" dirty="0">
                <a:latin typeface="+mj-lt"/>
              </a:rPr>
              <a:t>Følgjer alltid språkbruksplanen – nynorsk og inkluderande tone.</a:t>
            </a:r>
            <a:endParaRPr lang="nn-NO" sz="1400" dirty="0">
              <a:latin typeface="+mj-lt"/>
              <a:ea typeface="Calibri Light"/>
              <a:cs typeface="Calibri Light"/>
            </a:endParaRPr>
          </a:p>
          <a:p>
            <a:pPr>
              <a:defRPr sz="2000">
                <a:solidFill>
                  <a:srgbClr val="000000"/>
                </a:solidFill>
              </a:defRPr>
            </a:pPr>
            <a:r>
              <a:rPr lang="nn-NO" sz="1400" dirty="0">
                <a:latin typeface="+mj-lt"/>
              </a:rPr>
              <a:t>Språket tilpassast kanalen:</a:t>
            </a:r>
            <a:endParaRPr lang="nn-NO" sz="1400" dirty="0">
              <a:latin typeface="+mj-lt"/>
              <a:ea typeface="Calibri Light"/>
              <a:cs typeface="Calibri Light"/>
            </a:endParaRPr>
          </a:p>
          <a:p>
            <a:pPr lvl="1">
              <a:defRPr sz="2000">
                <a:solidFill>
                  <a:srgbClr val="000000"/>
                </a:solidFill>
              </a:defRPr>
            </a:pPr>
            <a:r>
              <a:rPr lang="nn-NO" sz="1400" dirty="0">
                <a:latin typeface="+mj-lt"/>
              </a:rPr>
              <a:t>Facebook: kort, klart, viktigast først.</a:t>
            </a:r>
            <a:endParaRPr lang="nn-NO" sz="1400">
              <a:latin typeface="+mj-lt"/>
              <a:ea typeface="Calibri Light"/>
              <a:cs typeface="Calibri Light"/>
            </a:endParaRPr>
          </a:p>
          <a:p>
            <a:pPr lvl="1">
              <a:defRPr sz="2000">
                <a:solidFill>
                  <a:srgbClr val="000000"/>
                </a:solidFill>
              </a:defRPr>
            </a:pPr>
            <a:r>
              <a:rPr lang="nn-NO" sz="1400" dirty="0">
                <a:latin typeface="+mj-lt"/>
              </a:rPr>
              <a:t>Instagram: bilete/video med forklarande tekst.</a:t>
            </a:r>
            <a:endParaRPr lang="nn-NO" sz="1400">
              <a:latin typeface="+mj-lt"/>
              <a:ea typeface="Calibri Light"/>
              <a:cs typeface="Calibri Light"/>
            </a:endParaRPr>
          </a:p>
          <a:p>
            <a:pPr lvl="1">
              <a:defRPr sz="2000">
                <a:solidFill>
                  <a:srgbClr val="000000"/>
                </a:solidFill>
              </a:defRPr>
            </a:pPr>
            <a:r>
              <a:rPr lang="nn-NO" sz="1400" dirty="0">
                <a:latin typeface="+mj-lt"/>
              </a:rPr>
              <a:t>LinkedIn: profesjonelt språk, men klart og på nynorsk.</a:t>
            </a:r>
            <a:endParaRPr lang="nn-NO" sz="1400" dirty="0">
              <a:latin typeface="+mj-lt"/>
              <a:ea typeface="Calibri Light"/>
              <a:cs typeface="Calibri Light"/>
            </a:endParaRPr>
          </a:p>
          <a:p>
            <a:pPr>
              <a:defRPr sz="2000">
                <a:solidFill>
                  <a:srgbClr val="000000"/>
                </a:solidFill>
              </a:defRPr>
            </a:pPr>
            <a:r>
              <a:rPr lang="nn-NO" sz="1400" dirty="0">
                <a:latin typeface="+mj-lt"/>
              </a:rPr>
              <a:t>Bilete og video skal alltid ha alt-tekst og undertekst.</a:t>
            </a:r>
            <a:endParaRPr lang="nn-NO" sz="1400" dirty="0">
              <a:latin typeface="+mj-lt"/>
              <a:ea typeface="Calibri Light"/>
              <a:cs typeface="Calibri Light"/>
            </a:endParaRPr>
          </a:p>
        </p:txBody>
      </p:sp>
      <p:sp>
        <p:nvSpPr>
          <p:cNvPr id="4" name="Title 1">
            <a:extLst>
              <a:ext uri="{FF2B5EF4-FFF2-40B4-BE49-F238E27FC236}">
                <a16:creationId xmlns:a16="http://schemas.microsoft.com/office/drawing/2014/main" id="{128F5626-25E6-4EB2-94F8-70792EF4E237}"/>
              </a:ext>
            </a:extLst>
          </p:cNvPr>
          <p:cNvSpPr txBox="1">
            <a:spLocks/>
          </p:cNvSpPr>
          <p:nvPr/>
        </p:nvSpPr>
        <p:spPr>
          <a:xfrm>
            <a:off x="491222" y="1041509"/>
            <a:ext cx="5942379" cy="536034"/>
          </a:xfrm>
          <a:prstGeom prst="rect">
            <a:avLst/>
          </a:prstGeom>
        </p:spPr>
        <p:txBody>
          <a:bodyPr vert="horz" lIns="91440" tIns="45720" rIns="91440" bIns="45720" rtlCol="0" anchor="b">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nn-NO" dirty="0"/>
              <a:t>Digitale kanalar - sosiale medium</a:t>
            </a:r>
            <a:endParaRPr lang="en-NO"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222" y="836046"/>
            <a:ext cx="6038706" cy="676527"/>
          </a:xfrm>
        </p:spPr>
        <p:txBody>
          <a:bodyPr>
            <a:normAutofit/>
          </a:bodyPr>
          <a:lstStyle/>
          <a:p>
            <a:pPr algn="ctr"/>
            <a:r>
              <a:rPr lang="nn-NO" dirty="0"/>
              <a:t>Utforming og universell utforming</a:t>
            </a:r>
            <a:endParaRPr lang="en-NO" dirty="0"/>
          </a:p>
        </p:txBody>
      </p:sp>
      <p:sp>
        <p:nvSpPr>
          <p:cNvPr id="3" name="Content Placeholder 2"/>
          <p:cNvSpPr>
            <a:spLocks noGrp="1"/>
          </p:cNvSpPr>
          <p:nvPr>
            <p:ph idx="1"/>
          </p:nvPr>
        </p:nvSpPr>
        <p:spPr>
          <a:xfrm>
            <a:off x="491222" y="1581027"/>
            <a:ext cx="7659666" cy="1893470"/>
          </a:xfrm>
        </p:spPr>
        <p:txBody>
          <a:bodyPr>
            <a:normAutofit/>
          </a:bodyPr>
          <a:lstStyle/>
          <a:p>
            <a:pPr>
              <a:defRPr sz="2000">
                <a:solidFill>
                  <a:srgbClr val="000000"/>
                </a:solidFill>
              </a:defRPr>
            </a:pPr>
            <a:r>
              <a:rPr lang="nn-NO" sz="1400" dirty="0">
                <a:latin typeface="+mj-lt"/>
              </a:rPr>
              <a:t>Felles språkprofil: Alle einingar med eigne sider skal følgja språkbruksplanen.</a:t>
            </a:r>
            <a:endParaRPr lang="nn-NO" sz="1400" dirty="0">
              <a:latin typeface="+mj-lt"/>
              <a:ea typeface="Calibri Light"/>
              <a:cs typeface="Calibri Light"/>
            </a:endParaRPr>
          </a:p>
          <a:p>
            <a:pPr>
              <a:defRPr sz="2000">
                <a:solidFill>
                  <a:srgbClr val="000000"/>
                </a:solidFill>
              </a:defRPr>
            </a:pPr>
            <a:r>
              <a:rPr lang="nn-NO" sz="1400" dirty="0">
                <a:latin typeface="+mj-lt"/>
              </a:rPr>
              <a:t>Kanaltilpassing: Kort og direkte i sosiale medium, meir utfyllande på nettsider.</a:t>
            </a:r>
            <a:endParaRPr lang="nn-NO" sz="1400" dirty="0">
              <a:latin typeface="+mj-lt"/>
              <a:ea typeface="Calibri Light"/>
              <a:cs typeface="Calibri Light"/>
            </a:endParaRPr>
          </a:p>
          <a:p>
            <a:pPr>
              <a:defRPr sz="2000">
                <a:solidFill>
                  <a:srgbClr val="000000"/>
                </a:solidFill>
              </a:defRPr>
            </a:pPr>
            <a:r>
              <a:rPr lang="nn-NO" sz="1400" dirty="0">
                <a:latin typeface="+mj-lt"/>
              </a:rPr>
              <a:t>Universell utforming: alt-tekst på bilete; klart språk som fungerer med skjermlesar; unngå tekst berre i bilete; kontrastfargar og </a:t>
            </a:r>
            <a:r>
              <a:rPr lang="nn-NO" sz="1400" dirty="0" err="1">
                <a:latin typeface="+mj-lt"/>
              </a:rPr>
              <a:t>lesbar</a:t>
            </a:r>
            <a:r>
              <a:rPr lang="nn-NO" sz="1400" dirty="0">
                <a:latin typeface="+mj-lt"/>
              </a:rPr>
              <a:t> skrift.</a:t>
            </a:r>
            <a:endParaRPr lang="nn-NO" sz="1400" dirty="0">
              <a:latin typeface="+mj-lt"/>
              <a:ea typeface="Calibri Light"/>
              <a:cs typeface="Calibri Light"/>
            </a:endParaRPr>
          </a:p>
          <a:p>
            <a:pPr>
              <a:defRPr sz="2000">
                <a:solidFill>
                  <a:srgbClr val="000000"/>
                </a:solidFill>
              </a:defRPr>
            </a:pPr>
            <a:r>
              <a:rPr lang="nn-NO" sz="1400" dirty="0">
                <a:latin typeface="+mj-lt"/>
              </a:rPr>
              <a:t>Ansvar: Eininga eig profilen.</a:t>
            </a:r>
            <a:endParaRPr lang="nn-NO" sz="1400" dirty="0">
              <a:latin typeface="+mj-lt"/>
              <a:ea typeface="Calibri Light"/>
              <a:cs typeface="Calibri Light"/>
            </a:endParaRPr>
          </a:p>
          <a:p>
            <a:pPr>
              <a:defRPr sz="2000">
                <a:solidFill>
                  <a:srgbClr val="000000"/>
                </a:solidFill>
              </a:defRPr>
            </a:pPr>
            <a:r>
              <a:rPr lang="nn-NO" sz="1400" dirty="0">
                <a:latin typeface="+mj-lt"/>
              </a:rPr>
              <a:t>Oppfølging: Kommunikasjonsavdelinga minner jamleg om språkprofilen.</a:t>
            </a:r>
            <a:endParaRPr lang="nn-NO" sz="1400" dirty="0">
              <a:latin typeface="+mj-lt"/>
              <a:ea typeface="Calibri Light"/>
              <a:cs typeface="Calibri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69AB4B-6889-7DE6-59A3-3B585A6A717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6D59671-0B6A-F7FD-22C0-B5E4D51E2278}"/>
              </a:ext>
            </a:extLst>
          </p:cNvPr>
          <p:cNvSpPr txBox="1">
            <a:spLocks/>
          </p:cNvSpPr>
          <p:nvPr/>
        </p:nvSpPr>
        <p:spPr>
          <a:xfrm>
            <a:off x="434036" y="560231"/>
            <a:ext cx="1748824" cy="88319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nn-NO" sz="3200"/>
              <a:t>Innhald</a:t>
            </a:r>
            <a:endParaRPr lang="en-NO" sz="3200"/>
          </a:p>
        </p:txBody>
      </p:sp>
      <p:sp>
        <p:nvSpPr>
          <p:cNvPr id="9" name="Subtitle 2">
            <a:extLst>
              <a:ext uri="{FF2B5EF4-FFF2-40B4-BE49-F238E27FC236}">
                <a16:creationId xmlns:a16="http://schemas.microsoft.com/office/drawing/2014/main" id="{B1AF38F6-7940-DCAC-592A-048E01B449DC}"/>
              </a:ext>
            </a:extLst>
          </p:cNvPr>
          <p:cNvSpPr txBox="1">
            <a:spLocks/>
          </p:cNvSpPr>
          <p:nvPr/>
        </p:nvSpPr>
        <p:spPr>
          <a:xfrm>
            <a:off x="738544" y="1438009"/>
            <a:ext cx="6858000" cy="3352932"/>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AutoNum type="arabicPeriod"/>
            </a:pPr>
            <a:r>
              <a:rPr lang="nn-NO" sz="1200" dirty="0">
                <a:ea typeface="Calibri"/>
                <a:cs typeface="Calibri"/>
              </a:rPr>
              <a:t>Kort oppsummering</a:t>
            </a:r>
            <a:endParaRPr lang="nn-NO" sz="1200" dirty="0"/>
          </a:p>
          <a:p>
            <a:pPr marL="342900" indent="-342900">
              <a:buFont typeface="Arial" panose="020B0604020202020204" pitchFamily="34" charset="0"/>
              <a:buAutoNum type="arabicPeriod"/>
            </a:pPr>
            <a:r>
              <a:rPr lang="nn-NO" sz="1200" dirty="0"/>
              <a:t>Bakgrunn</a:t>
            </a:r>
            <a:endParaRPr lang="nn-NO" sz="1200">
              <a:ea typeface="Calibri"/>
              <a:cs typeface="Calibri"/>
            </a:endParaRPr>
          </a:p>
          <a:p>
            <a:pPr marL="342900" indent="-342900">
              <a:buFont typeface="Arial" panose="020B0604020202020204" pitchFamily="34" charset="0"/>
              <a:buAutoNum type="arabicPeriod"/>
            </a:pPr>
            <a:r>
              <a:rPr lang="nn-NO" sz="1200" dirty="0"/>
              <a:t>Språkform</a:t>
            </a:r>
            <a:endParaRPr lang="nn-NO" sz="1200" dirty="0">
              <a:ea typeface="Calibri"/>
              <a:cs typeface="Calibri"/>
            </a:endParaRPr>
          </a:p>
          <a:p>
            <a:pPr marL="342900" indent="-342900">
              <a:buFont typeface="Arial" panose="020B0604020202020204" pitchFamily="34" charset="0"/>
              <a:buAutoNum type="arabicPeriod"/>
            </a:pPr>
            <a:r>
              <a:rPr lang="nn-NO" sz="1200" dirty="0"/>
              <a:t>Språkstrategiske mål</a:t>
            </a:r>
            <a:endParaRPr lang="nn-NO" sz="1200" dirty="0">
              <a:ea typeface="Calibri"/>
              <a:cs typeface="Calibri"/>
            </a:endParaRPr>
          </a:p>
          <a:p>
            <a:pPr marL="342900" indent="-342900">
              <a:buFont typeface="Arial" panose="020B0604020202020204" pitchFamily="34" charset="0"/>
              <a:buAutoNum type="arabicPeriod"/>
            </a:pPr>
            <a:r>
              <a:rPr lang="nn-NO" sz="1200" dirty="0"/>
              <a:t>Ansvar</a:t>
            </a:r>
            <a:endParaRPr lang="nn-NO" sz="1200" dirty="0">
              <a:ea typeface="Calibri"/>
              <a:cs typeface="Calibri"/>
            </a:endParaRPr>
          </a:p>
          <a:p>
            <a:pPr marL="342900" indent="-342900">
              <a:buFont typeface="Arial" panose="020B0604020202020204" pitchFamily="34" charset="0"/>
              <a:buAutoNum type="arabicPeriod"/>
            </a:pPr>
            <a:r>
              <a:rPr lang="nn-NO" sz="1200" dirty="0">
                <a:ea typeface="Calibri"/>
                <a:cs typeface="Calibri"/>
              </a:rPr>
              <a:t>Tiltak</a:t>
            </a:r>
          </a:p>
          <a:p>
            <a:pPr marL="342900" indent="-342900">
              <a:buFont typeface="Arial" panose="020B0604020202020204" pitchFamily="34" charset="0"/>
              <a:buAutoNum type="arabicPeriod"/>
            </a:pPr>
            <a:r>
              <a:rPr lang="nn-NO" sz="1200" dirty="0">
                <a:ea typeface="Calibri"/>
                <a:cs typeface="Calibri"/>
              </a:rPr>
              <a:t>Rettleiar </a:t>
            </a:r>
            <a:endParaRPr lang="nn-NO" sz="1200" dirty="0"/>
          </a:p>
          <a:p>
            <a:pPr marL="685800" lvl="1" indent="-342900">
              <a:buFont typeface="Courier New" panose="020B0604020202020204" pitchFamily="34" charset="0"/>
              <a:buChar char="o"/>
            </a:pPr>
            <a:r>
              <a:rPr lang="nn-NO" sz="900" dirty="0"/>
              <a:t>Skriveråd</a:t>
            </a:r>
            <a:endParaRPr lang="nn-NO" sz="900">
              <a:ea typeface="Calibri"/>
              <a:cs typeface="Calibri"/>
            </a:endParaRPr>
          </a:p>
          <a:p>
            <a:pPr marL="685800" lvl="1" indent="-342900">
              <a:buFont typeface="Courier New" panose="020B0604020202020204" pitchFamily="34" charset="0"/>
              <a:buChar char="o"/>
            </a:pPr>
            <a:r>
              <a:rPr lang="nn-NO" sz="900" dirty="0"/>
              <a:t>Klart språk </a:t>
            </a:r>
            <a:endParaRPr lang="nn-NO" sz="900" dirty="0">
              <a:ea typeface="Calibri"/>
              <a:cs typeface="Calibri"/>
            </a:endParaRPr>
          </a:p>
          <a:p>
            <a:pPr marL="685800" lvl="1" indent="-342900">
              <a:buFont typeface="Courier New" panose="020B0604020202020204" pitchFamily="34" charset="0"/>
              <a:buChar char="o"/>
            </a:pPr>
            <a:r>
              <a:rPr lang="nn-NO" sz="900" dirty="0"/>
              <a:t>Når språket endrar seg</a:t>
            </a:r>
            <a:endParaRPr lang="nn-NO" sz="900">
              <a:latin typeface="Calibri"/>
              <a:ea typeface="Calibri"/>
              <a:cs typeface="Calibri"/>
            </a:endParaRPr>
          </a:p>
          <a:p>
            <a:pPr marL="685800" lvl="1" indent="-342900">
              <a:buFont typeface="Courier New" panose="020B0604020202020204" pitchFamily="34" charset="0"/>
              <a:buChar char="o"/>
            </a:pPr>
            <a:r>
              <a:rPr lang="nn-NO" sz="900" dirty="0"/>
              <a:t>Digitale kanalar</a:t>
            </a:r>
            <a:endParaRPr lang="nn-NO" sz="750" dirty="0"/>
          </a:p>
          <a:p>
            <a:pPr marL="685800" lvl="1" indent="-342900">
              <a:buFont typeface="Courier New" panose="020B0604020202020204" pitchFamily="34" charset="0"/>
              <a:buChar char="o"/>
            </a:pPr>
            <a:r>
              <a:rPr lang="nn-NO" sz="900" dirty="0"/>
              <a:t>Utforming og universell utforming</a:t>
            </a:r>
            <a:endParaRPr lang="nn-NO" sz="900" dirty="0">
              <a:ea typeface="Calibri" panose="020F0502020204030204"/>
              <a:cs typeface="Calibri" panose="020F0502020204030204"/>
            </a:endParaRPr>
          </a:p>
          <a:p>
            <a:pPr marL="685800" lvl="1" indent="-342900">
              <a:buFont typeface="Courier New" panose="020B0604020202020204" pitchFamily="34" charset="0"/>
              <a:buChar char="o"/>
            </a:pPr>
            <a:r>
              <a:rPr lang="nn-NO" sz="900" dirty="0"/>
              <a:t>Rettskriving</a:t>
            </a:r>
            <a:endParaRPr lang="nn-NO" sz="900">
              <a:ea typeface="Calibri" panose="020F0502020204030204"/>
              <a:cs typeface="Calibri" panose="020F0502020204030204"/>
            </a:endParaRPr>
          </a:p>
          <a:p>
            <a:pPr marL="685800" lvl="1" indent="-342900">
              <a:buFont typeface="Courier New" panose="020B0604020202020204" pitchFamily="34" charset="0"/>
              <a:buChar char="o"/>
            </a:pPr>
            <a:r>
              <a:rPr lang="nn-NO" sz="900" dirty="0"/>
              <a:t>Hjelpemiddel og nettstader</a:t>
            </a:r>
            <a:endParaRPr lang="nn-NO" sz="900">
              <a:ea typeface="Calibri" panose="020F0502020204030204"/>
              <a:cs typeface="Calibri" panose="020F0502020204030204"/>
            </a:endParaRPr>
          </a:p>
          <a:p>
            <a:endParaRPr lang="nn-NO" sz="1200" dirty="0">
              <a:ea typeface="Calibri" panose="020F0502020204030204"/>
              <a:cs typeface="Calibri" panose="020F0502020204030204"/>
            </a:endParaRPr>
          </a:p>
          <a:p>
            <a:endParaRPr lang="nn-NO" sz="1100">
              <a:ea typeface="Calibri" panose="020F0502020204030204"/>
              <a:cs typeface="Calibri" panose="020F0502020204030204"/>
            </a:endParaRPr>
          </a:p>
          <a:p>
            <a:pPr marL="342900" indent="-342900">
              <a:buFont typeface="Arial" panose="020B0604020202020204" pitchFamily="34" charset="0"/>
              <a:buAutoNum type="arabicPeriod"/>
            </a:pPr>
            <a:endParaRPr lang="nn-NO" sz="1100">
              <a:ea typeface="Calibri" panose="020F0502020204030204"/>
              <a:cs typeface="Calibri" panose="020F0502020204030204"/>
            </a:endParaRPr>
          </a:p>
          <a:p>
            <a:pPr marL="342900" indent="-342900">
              <a:buFont typeface="Arial" panose="020B0604020202020204" pitchFamily="34" charset="0"/>
              <a:buAutoNum type="arabicPeriod"/>
            </a:pPr>
            <a:endParaRPr lang="nn-NO" sz="1100"/>
          </a:p>
          <a:p>
            <a:pPr marL="342900" indent="-342900">
              <a:buFont typeface="Arial" panose="020B0604020202020204" pitchFamily="34" charset="0"/>
              <a:buAutoNum type="arabicPeriod"/>
            </a:pPr>
            <a:endParaRPr lang="nn-NO" sz="1100"/>
          </a:p>
          <a:p>
            <a:pPr marL="342900" indent="-342900">
              <a:buFont typeface="Arial" panose="020B0604020202020204" pitchFamily="34" charset="0"/>
              <a:buAutoNum type="arabicPeriod"/>
            </a:pPr>
            <a:endParaRPr lang="nn-NO" sz="1100"/>
          </a:p>
          <a:p>
            <a:pPr marL="342900" indent="-342900">
              <a:buFont typeface="Arial" panose="020B0604020202020204" pitchFamily="34" charset="0"/>
              <a:buAutoNum type="arabicPeriod"/>
            </a:pPr>
            <a:endParaRPr lang="nn-NO" sz="1100"/>
          </a:p>
          <a:p>
            <a:pPr marL="342900" indent="-342900">
              <a:buFont typeface="Arial" panose="020B0604020202020204" pitchFamily="34" charset="0"/>
              <a:buAutoNum type="arabicPeriod"/>
            </a:pPr>
            <a:endParaRPr lang="nn-NO" sz="1100"/>
          </a:p>
          <a:p>
            <a:pPr marL="342900" indent="-342900">
              <a:buFont typeface="Arial" panose="020B0604020202020204" pitchFamily="34" charset="0"/>
              <a:buAutoNum type="arabicPeriod"/>
            </a:pPr>
            <a:endParaRPr lang="nn-NO" sz="1100"/>
          </a:p>
          <a:p>
            <a:pPr marL="342900" indent="-342900">
              <a:buFont typeface="Arial" panose="020B0604020202020204" pitchFamily="34" charset="0"/>
              <a:buAutoNum type="arabicPeriod"/>
            </a:pPr>
            <a:endParaRPr lang="en-NO" sz="1100">
              <a:ea typeface="Calibri" panose="020F0502020204030204"/>
              <a:cs typeface="Calibri" panose="020F0502020204030204"/>
            </a:endParaRPr>
          </a:p>
        </p:txBody>
      </p:sp>
    </p:spTree>
    <p:extLst>
      <p:ext uri="{BB962C8B-B14F-4D97-AF65-F5344CB8AC3E}">
        <p14:creationId xmlns:p14="http://schemas.microsoft.com/office/powerpoint/2010/main" val="524318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77225-0201-3349-B039-7367063D4E1C}"/>
              </a:ext>
            </a:extLst>
          </p:cNvPr>
          <p:cNvSpPr>
            <a:spLocks noGrp="1"/>
          </p:cNvSpPr>
          <p:nvPr>
            <p:ph type="title"/>
          </p:nvPr>
        </p:nvSpPr>
        <p:spPr>
          <a:xfrm>
            <a:off x="480648" y="741219"/>
            <a:ext cx="2224223" cy="543863"/>
          </a:xfrm>
        </p:spPr>
        <p:txBody>
          <a:bodyPr>
            <a:normAutofit fontScale="90000"/>
          </a:bodyPr>
          <a:lstStyle/>
          <a:p>
            <a:pPr algn="ctr"/>
            <a:r>
              <a:rPr lang="nn-NO" dirty="0"/>
              <a:t>Rettskriving</a:t>
            </a:r>
            <a:endParaRPr lang="en-NO" dirty="0"/>
          </a:p>
        </p:txBody>
      </p:sp>
      <p:sp>
        <p:nvSpPr>
          <p:cNvPr id="3" name="Content Placeholder 2">
            <a:extLst>
              <a:ext uri="{FF2B5EF4-FFF2-40B4-BE49-F238E27FC236}">
                <a16:creationId xmlns:a16="http://schemas.microsoft.com/office/drawing/2014/main" id="{9247CDFE-2272-AC4E-BEE2-026A785801D8}"/>
              </a:ext>
            </a:extLst>
          </p:cNvPr>
          <p:cNvSpPr>
            <a:spLocks noGrp="1"/>
          </p:cNvSpPr>
          <p:nvPr>
            <p:ph idx="1"/>
          </p:nvPr>
        </p:nvSpPr>
        <p:spPr>
          <a:xfrm>
            <a:off x="627767" y="1352440"/>
            <a:ext cx="7106566" cy="3263504"/>
          </a:xfrm>
        </p:spPr>
        <p:txBody>
          <a:bodyPr>
            <a:noAutofit/>
          </a:bodyPr>
          <a:lstStyle/>
          <a:p>
            <a:pPr marL="0" indent="0">
              <a:buNone/>
            </a:pPr>
            <a:r>
              <a:rPr lang="nn-NO" sz="1400" b="1" dirty="0">
                <a:latin typeface="+mj-lt"/>
              </a:rPr>
              <a:t>Stor og liten bokstav</a:t>
            </a:r>
            <a:endParaRPr lang="nn-NO" sz="1400" dirty="0">
              <a:latin typeface="+mj-lt"/>
              <a:ea typeface="Calibri Light"/>
              <a:cs typeface="Calibri Light"/>
            </a:endParaRPr>
          </a:p>
          <a:p>
            <a:r>
              <a:rPr lang="nn-NO" sz="1400" dirty="0">
                <a:latin typeface="+mj-lt"/>
              </a:rPr>
              <a:t>Bruk stor bokstav berre i eigennamn. </a:t>
            </a:r>
            <a:r>
              <a:rPr lang="nn-NO" sz="1400" i="1" dirty="0">
                <a:latin typeface="+mj-lt"/>
              </a:rPr>
              <a:t>Døme:</a:t>
            </a:r>
            <a:r>
              <a:rPr lang="nn-NO" sz="1400" dirty="0">
                <a:latin typeface="+mj-lt"/>
              </a:rPr>
              <a:t> Vindafjord kommune, Statsforvaltaren i Rogaland.</a:t>
            </a:r>
            <a:endParaRPr lang="nn-NO" sz="1400" dirty="0">
              <a:latin typeface="+mj-lt"/>
              <a:ea typeface="Calibri Light"/>
              <a:cs typeface="Calibri Light"/>
            </a:endParaRPr>
          </a:p>
          <a:p>
            <a:r>
              <a:rPr lang="nn-NO" sz="1400" dirty="0">
                <a:latin typeface="+mj-lt"/>
              </a:rPr>
              <a:t>Namn på stillingar skal skrivast med liten bokstav. </a:t>
            </a:r>
            <a:r>
              <a:rPr lang="nn-NO" sz="1400" i="1" dirty="0">
                <a:latin typeface="+mj-lt"/>
              </a:rPr>
              <a:t>Døme:</a:t>
            </a:r>
            <a:r>
              <a:rPr lang="nn-NO" sz="1400" dirty="0">
                <a:latin typeface="+mj-lt"/>
              </a:rPr>
              <a:t> rådmann, ordførar, leiar.</a:t>
            </a:r>
            <a:endParaRPr lang="nn-NO" sz="1400" dirty="0">
              <a:latin typeface="+mj-lt"/>
              <a:ea typeface="Calibri Light"/>
              <a:cs typeface="Calibri Light"/>
            </a:endParaRPr>
          </a:p>
          <a:p>
            <a:pPr marL="0" indent="0">
              <a:buNone/>
            </a:pPr>
            <a:r>
              <a:rPr lang="nn-NO" sz="1400" b="1" dirty="0">
                <a:latin typeface="+mj-lt"/>
              </a:rPr>
              <a:t>Tal og datoar</a:t>
            </a:r>
            <a:endParaRPr lang="nn-NO" sz="1400" dirty="0">
              <a:latin typeface="+mj-lt"/>
              <a:ea typeface="Calibri Light"/>
              <a:cs typeface="Calibri Light"/>
            </a:endParaRPr>
          </a:p>
          <a:p>
            <a:r>
              <a:rPr lang="nn-NO" sz="1400" dirty="0">
                <a:latin typeface="+mj-lt"/>
              </a:rPr>
              <a:t>Skriv tal til og med tolv med bokstavar, tal over tolv med siffer.</a:t>
            </a:r>
            <a:br>
              <a:rPr lang="nn-NO" sz="1400" dirty="0">
                <a:latin typeface="+mj-lt"/>
              </a:rPr>
            </a:br>
            <a:r>
              <a:rPr lang="nn-NO" sz="1400" i="1" dirty="0">
                <a:latin typeface="+mj-lt"/>
              </a:rPr>
              <a:t>Døme:</a:t>
            </a:r>
            <a:r>
              <a:rPr lang="nn-NO" sz="1400" dirty="0">
                <a:latin typeface="+mj-lt"/>
              </a:rPr>
              <a:t> fem elevar, 15 søknader.</a:t>
            </a:r>
            <a:endParaRPr lang="nn-NO" sz="1400" dirty="0">
              <a:latin typeface="+mj-lt"/>
              <a:ea typeface="Calibri Light"/>
              <a:cs typeface="Calibri Light"/>
            </a:endParaRPr>
          </a:p>
          <a:p>
            <a:r>
              <a:rPr lang="nn-NO" sz="1400" dirty="0">
                <a:latin typeface="+mj-lt"/>
              </a:rPr>
              <a:t>Datoar skal skrivast slik: 9. september 2025.</a:t>
            </a:r>
            <a:endParaRPr lang="nn-NO" sz="1400" dirty="0">
              <a:latin typeface="+mj-lt"/>
              <a:ea typeface="Calibri Light"/>
              <a:cs typeface="Calibri Light"/>
            </a:endParaRPr>
          </a:p>
          <a:p>
            <a:r>
              <a:rPr lang="nn-NO" sz="1400" dirty="0">
                <a:latin typeface="+mj-lt"/>
              </a:rPr>
              <a:t>Klokkeslett skrivast med punktum: kl. 14.30.</a:t>
            </a:r>
            <a:endParaRPr lang="nn-NO" sz="1400" dirty="0">
              <a:latin typeface="+mj-lt"/>
              <a:ea typeface="Calibri Light"/>
              <a:cs typeface="Calibri Light"/>
            </a:endParaRPr>
          </a:p>
          <a:p>
            <a:pPr marL="0" indent="0">
              <a:buNone/>
            </a:pPr>
            <a:r>
              <a:rPr lang="nn-NO" sz="1400" b="1" dirty="0">
                <a:latin typeface="+mj-lt"/>
              </a:rPr>
              <a:t>Komma</a:t>
            </a:r>
            <a:endParaRPr lang="nn-NO" sz="1400" dirty="0">
              <a:latin typeface="+mj-lt"/>
              <a:ea typeface="Calibri Light"/>
              <a:cs typeface="Calibri Light"/>
            </a:endParaRPr>
          </a:p>
          <a:p>
            <a:r>
              <a:rPr lang="nn-NO" sz="1400" dirty="0">
                <a:latin typeface="+mj-lt"/>
              </a:rPr>
              <a:t>Følg hovudregelen i nynorsk rettskriving: komma etter innskotne leddsetningar.</a:t>
            </a:r>
            <a:br>
              <a:rPr lang="nn-NO" sz="1400" dirty="0">
                <a:latin typeface="+mj-lt"/>
              </a:rPr>
            </a:br>
            <a:r>
              <a:rPr lang="nn-NO" sz="1400" i="1" dirty="0">
                <a:latin typeface="+mj-lt"/>
              </a:rPr>
              <a:t>Døme:</a:t>
            </a:r>
            <a:r>
              <a:rPr lang="nn-NO" sz="1400" dirty="0">
                <a:latin typeface="+mj-lt"/>
              </a:rPr>
              <a:t> «Me ventar, fordi saka ikkje er ferdig handsama.»</a:t>
            </a:r>
            <a:endParaRPr lang="nn-NO" sz="1400" dirty="0">
              <a:latin typeface="+mj-lt"/>
              <a:ea typeface="Calibri Light"/>
              <a:cs typeface="Calibri Light"/>
            </a:endParaRPr>
          </a:p>
          <a:p>
            <a:r>
              <a:rPr lang="nn-NO" sz="1400" dirty="0">
                <a:latin typeface="+mj-lt"/>
              </a:rPr>
              <a:t>Unngå unødvendige komma i korte hovudsetningar.</a:t>
            </a:r>
            <a:endParaRPr lang="nn-NO" sz="1400" dirty="0">
              <a:latin typeface="+mj-lt"/>
              <a:ea typeface="Calibri Light"/>
              <a:cs typeface="Calibri Light"/>
            </a:endParaRPr>
          </a:p>
        </p:txBody>
      </p:sp>
    </p:spTree>
    <p:extLst>
      <p:ext uri="{BB962C8B-B14F-4D97-AF65-F5344CB8AC3E}">
        <p14:creationId xmlns:p14="http://schemas.microsoft.com/office/powerpoint/2010/main" val="1028696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77225-0201-3349-B039-7367063D4E1C}"/>
              </a:ext>
            </a:extLst>
          </p:cNvPr>
          <p:cNvSpPr>
            <a:spLocks noGrp="1"/>
          </p:cNvSpPr>
          <p:nvPr>
            <p:ph type="title"/>
          </p:nvPr>
        </p:nvSpPr>
        <p:spPr>
          <a:xfrm>
            <a:off x="496306" y="701226"/>
            <a:ext cx="1982948" cy="581786"/>
          </a:xfrm>
        </p:spPr>
        <p:txBody>
          <a:bodyPr>
            <a:normAutofit/>
          </a:bodyPr>
          <a:lstStyle/>
          <a:p>
            <a:pPr algn="ctr"/>
            <a:r>
              <a:rPr lang="nn-NO" sz="3000" dirty="0"/>
              <a:t>Rettskriving</a:t>
            </a:r>
            <a:endParaRPr lang="en-NO" sz="3000" dirty="0"/>
          </a:p>
        </p:txBody>
      </p:sp>
      <p:sp>
        <p:nvSpPr>
          <p:cNvPr id="3" name="Content Placeholder 2">
            <a:extLst>
              <a:ext uri="{FF2B5EF4-FFF2-40B4-BE49-F238E27FC236}">
                <a16:creationId xmlns:a16="http://schemas.microsoft.com/office/drawing/2014/main" id="{9247CDFE-2272-AC4E-BEE2-026A785801D8}"/>
              </a:ext>
            </a:extLst>
          </p:cNvPr>
          <p:cNvSpPr>
            <a:spLocks noGrp="1"/>
          </p:cNvSpPr>
          <p:nvPr>
            <p:ph idx="1"/>
          </p:nvPr>
        </p:nvSpPr>
        <p:spPr>
          <a:xfrm>
            <a:off x="563924" y="1367248"/>
            <a:ext cx="8413970" cy="3883202"/>
          </a:xfrm>
        </p:spPr>
        <p:txBody>
          <a:bodyPr>
            <a:noAutofit/>
          </a:bodyPr>
          <a:lstStyle/>
          <a:p>
            <a:pPr marL="0" indent="0">
              <a:buNone/>
            </a:pPr>
            <a:r>
              <a:rPr lang="nn-NO" sz="1400" b="1" dirty="0">
                <a:latin typeface="+mj-lt"/>
              </a:rPr>
              <a:t>Forkortingar</a:t>
            </a:r>
            <a:endParaRPr lang="nn-NO" sz="1400" dirty="0">
              <a:latin typeface="+mj-lt"/>
              <a:ea typeface="Calibri Light"/>
              <a:cs typeface="Calibri Light"/>
            </a:endParaRPr>
          </a:p>
          <a:p>
            <a:r>
              <a:rPr lang="nn-NO" sz="1400" dirty="0">
                <a:latin typeface="+mj-lt"/>
              </a:rPr>
              <a:t>Forkortingar skal brukast med måte. Skriv helst ordet fullt ut første gong. </a:t>
            </a:r>
            <a:r>
              <a:rPr lang="nn-NO" sz="1400" i="1" dirty="0">
                <a:latin typeface="+mj-lt"/>
              </a:rPr>
              <a:t>Døme:</a:t>
            </a:r>
            <a:r>
              <a:rPr lang="nn-NO" sz="1400" dirty="0">
                <a:latin typeface="+mj-lt"/>
              </a:rPr>
              <a:t> Utdanningsdirektoratet (</a:t>
            </a:r>
            <a:r>
              <a:rPr lang="nn-NO" sz="1400" dirty="0" err="1">
                <a:latin typeface="+mj-lt"/>
              </a:rPr>
              <a:t>Udir</a:t>
            </a:r>
            <a:r>
              <a:rPr lang="nn-NO" sz="1400" dirty="0">
                <a:latin typeface="+mj-lt"/>
              </a:rPr>
              <a:t>).</a:t>
            </a:r>
            <a:endParaRPr lang="nn-NO" sz="1400" dirty="0">
              <a:latin typeface="+mj-lt"/>
              <a:ea typeface="Calibri Light"/>
              <a:cs typeface="Calibri Light"/>
            </a:endParaRPr>
          </a:p>
          <a:p>
            <a:r>
              <a:rPr lang="nn-NO" sz="1400" dirty="0">
                <a:latin typeface="+mj-lt"/>
              </a:rPr>
              <a:t>Punktum i forkortingar: bl.a., osv., jf.</a:t>
            </a:r>
            <a:endParaRPr lang="nn-NO" sz="1400" dirty="0">
              <a:latin typeface="+mj-lt"/>
              <a:ea typeface="Calibri Light"/>
              <a:cs typeface="Calibri Light"/>
            </a:endParaRPr>
          </a:p>
          <a:p>
            <a:r>
              <a:rPr lang="nn-NO" sz="1400" dirty="0">
                <a:latin typeface="+mj-lt"/>
              </a:rPr>
              <a:t>Forkortingar utan punktum: km, kg, NAV</a:t>
            </a:r>
            <a:endParaRPr lang="nn-NO" sz="1400" dirty="0">
              <a:latin typeface="+mj-lt"/>
              <a:ea typeface="Calibri Light" panose="020F0302020204030204"/>
              <a:cs typeface="Calibri Light" panose="020F0302020204030204"/>
            </a:endParaRPr>
          </a:p>
          <a:p>
            <a:pPr marL="0" indent="0">
              <a:buNone/>
            </a:pPr>
            <a:r>
              <a:rPr lang="nn-NO" sz="1400" b="1" dirty="0">
                <a:latin typeface="+mj-lt"/>
              </a:rPr>
              <a:t>Skrivemåte av ord og uttrykk</a:t>
            </a:r>
            <a:endParaRPr lang="nn-NO" sz="1400" dirty="0">
              <a:latin typeface="+mj-lt"/>
              <a:ea typeface="Calibri Light"/>
              <a:cs typeface="Calibri Light"/>
            </a:endParaRPr>
          </a:p>
          <a:p>
            <a:r>
              <a:rPr lang="nn-NO" sz="1400" dirty="0">
                <a:latin typeface="+mj-lt"/>
              </a:rPr>
              <a:t>Unngå unødvendig bindestrek i samansetjingar. </a:t>
            </a:r>
            <a:r>
              <a:rPr lang="nn-NO" sz="1400" i="1" dirty="0">
                <a:latin typeface="+mj-lt"/>
              </a:rPr>
              <a:t>Døme:</a:t>
            </a:r>
            <a:r>
              <a:rPr lang="nn-NO" sz="1400" dirty="0">
                <a:latin typeface="+mj-lt"/>
              </a:rPr>
              <a:t> kommuneplanlegging, barnehageopptak.</a:t>
            </a:r>
            <a:endParaRPr lang="nn-NO" sz="1400" dirty="0">
              <a:latin typeface="+mj-lt"/>
              <a:ea typeface="Calibri Light"/>
              <a:cs typeface="Calibri Light"/>
            </a:endParaRPr>
          </a:p>
          <a:p>
            <a:r>
              <a:rPr lang="nn-NO" sz="1400" dirty="0">
                <a:latin typeface="+mj-lt"/>
              </a:rPr>
              <a:t>Del lange ord i to linjer berre om det er heilt naudsynt, og då etter gjeldande reglar.</a:t>
            </a:r>
            <a:endParaRPr lang="nn-NO" sz="1400" dirty="0">
              <a:latin typeface="+mj-lt"/>
              <a:ea typeface="Calibri Light"/>
              <a:cs typeface="Calibri Light"/>
            </a:endParaRPr>
          </a:p>
          <a:p>
            <a:pPr marL="0" indent="0">
              <a:buNone/>
            </a:pPr>
            <a:r>
              <a:rPr lang="nn-NO" sz="1400" b="1" dirty="0">
                <a:latin typeface="+mj-lt"/>
              </a:rPr>
              <a:t>Tekstoppbygging</a:t>
            </a:r>
            <a:endParaRPr lang="nn-NO" sz="1400" dirty="0">
              <a:latin typeface="+mj-lt"/>
              <a:ea typeface="Calibri Light"/>
              <a:cs typeface="Calibri Light"/>
            </a:endParaRPr>
          </a:p>
          <a:p>
            <a:r>
              <a:rPr lang="nn-NO" sz="1400" dirty="0">
                <a:latin typeface="+mj-lt"/>
              </a:rPr>
              <a:t>Del teksten i korte avsnitt.</a:t>
            </a:r>
            <a:endParaRPr lang="nn-NO" sz="1400" dirty="0">
              <a:latin typeface="+mj-lt"/>
              <a:ea typeface="Calibri Light"/>
              <a:cs typeface="Calibri Light"/>
            </a:endParaRPr>
          </a:p>
          <a:p>
            <a:r>
              <a:rPr lang="nn-NO" sz="1400" dirty="0">
                <a:latin typeface="+mj-lt"/>
              </a:rPr>
              <a:t>Bruk punktlister når det gjer informasjonen tydelegare.</a:t>
            </a:r>
            <a:endParaRPr lang="nn-NO" sz="1400" dirty="0">
              <a:latin typeface="+mj-lt"/>
              <a:ea typeface="Calibri Light"/>
              <a:cs typeface="Calibri Light"/>
            </a:endParaRPr>
          </a:p>
          <a:p>
            <a:r>
              <a:rPr lang="nn-NO" sz="1400" dirty="0">
                <a:latin typeface="+mj-lt"/>
              </a:rPr>
              <a:t>Unngå lange setningar – del heller opp i to.</a:t>
            </a:r>
            <a:endParaRPr lang="nn-NO" sz="1400" dirty="0">
              <a:latin typeface="+mj-lt"/>
              <a:ea typeface="Calibri Light"/>
              <a:cs typeface="Calibri Light"/>
            </a:endParaRPr>
          </a:p>
        </p:txBody>
      </p:sp>
    </p:spTree>
    <p:extLst>
      <p:ext uri="{BB962C8B-B14F-4D97-AF65-F5344CB8AC3E}">
        <p14:creationId xmlns:p14="http://schemas.microsoft.com/office/powerpoint/2010/main" val="3399276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77225-0201-3349-B039-7367063D4E1C}"/>
              </a:ext>
            </a:extLst>
          </p:cNvPr>
          <p:cNvSpPr>
            <a:spLocks noGrp="1"/>
          </p:cNvSpPr>
          <p:nvPr>
            <p:ph type="title"/>
          </p:nvPr>
        </p:nvSpPr>
        <p:spPr>
          <a:xfrm>
            <a:off x="480648" y="741219"/>
            <a:ext cx="4787783" cy="544270"/>
          </a:xfrm>
        </p:spPr>
        <p:txBody>
          <a:bodyPr>
            <a:normAutofit/>
          </a:bodyPr>
          <a:lstStyle/>
          <a:p>
            <a:pPr algn="ctr"/>
            <a:r>
              <a:rPr lang="nn-NO" dirty="0"/>
              <a:t>Hjelpemiddel og nettstader</a:t>
            </a:r>
            <a:endParaRPr lang="en-NO" dirty="0"/>
          </a:p>
        </p:txBody>
      </p:sp>
      <p:sp>
        <p:nvSpPr>
          <p:cNvPr id="3" name="Content Placeholder 2">
            <a:extLst>
              <a:ext uri="{FF2B5EF4-FFF2-40B4-BE49-F238E27FC236}">
                <a16:creationId xmlns:a16="http://schemas.microsoft.com/office/drawing/2014/main" id="{9247CDFE-2272-AC4E-BEE2-026A785801D8}"/>
              </a:ext>
            </a:extLst>
          </p:cNvPr>
          <p:cNvSpPr>
            <a:spLocks noGrp="1"/>
          </p:cNvSpPr>
          <p:nvPr>
            <p:ph idx="1"/>
          </p:nvPr>
        </p:nvSpPr>
        <p:spPr>
          <a:xfrm>
            <a:off x="480648" y="1450448"/>
            <a:ext cx="8413970" cy="3263504"/>
          </a:xfrm>
        </p:spPr>
        <p:txBody>
          <a:bodyPr>
            <a:noAutofit/>
          </a:bodyPr>
          <a:lstStyle/>
          <a:p>
            <a:r>
              <a:rPr lang="nn-NO" sz="1400" dirty="0">
                <a:latin typeface="+mj-lt"/>
              </a:rPr>
              <a:t>Språkrådet: </a:t>
            </a:r>
            <a:r>
              <a:rPr lang="nn-NO" sz="1400" dirty="0">
                <a:ea typeface="+mn-lt"/>
                <a:cs typeface="+mn-lt"/>
                <a:hlinkClick r:id="rId2"/>
              </a:rPr>
              <a:t>Språkrådet - statens forvaltningsorgan i språkspørsmål</a:t>
            </a:r>
            <a:endParaRPr lang="nn-NO" sz="1400" dirty="0">
              <a:latin typeface="+mj-lt"/>
              <a:ea typeface="Calibri Light"/>
              <a:cs typeface="Calibri Light"/>
            </a:endParaRPr>
          </a:p>
          <a:p>
            <a:r>
              <a:rPr lang="nn-NO" sz="1400" dirty="0">
                <a:latin typeface="Calibri Light"/>
                <a:ea typeface="Calibri"/>
                <a:cs typeface="Calibri"/>
              </a:rPr>
              <a:t>LNK - Nynorsk ressursbank: </a:t>
            </a:r>
            <a:r>
              <a:rPr lang="nn-NO" sz="1400" dirty="0">
                <a:ea typeface="+mn-lt"/>
                <a:cs typeface="+mn-lt"/>
                <a:hlinkClick r:id="rId3"/>
              </a:rPr>
              <a:t>Nynorsk ressursbank Archives - LNK-nytt</a:t>
            </a:r>
          </a:p>
          <a:p>
            <a:r>
              <a:rPr lang="nn-NO" sz="1400" dirty="0">
                <a:latin typeface="+mj-lt"/>
              </a:rPr>
              <a:t>Klarspråk – nettstad med råd til skribentar i det offentlege: </a:t>
            </a:r>
            <a:r>
              <a:rPr lang="nn-NO" sz="1400" dirty="0">
                <a:ea typeface="+mn-lt"/>
                <a:cs typeface="+mn-lt"/>
                <a:hlinkClick r:id="rId4"/>
              </a:rPr>
              <a:t>Kort om klarspråk - Språkrådet</a:t>
            </a:r>
          </a:p>
          <a:p>
            <a:r>
              <a:rPr lang="nn-NO" sz="1400" dirty="0">
                <a:latin typeface="+mj-lt"/>
              </a:rPr>
              <a:t>Nynorskordboka: </a:t>
            </a:r>
            <a:r>
              <a:rPr lang="nn-NO" sz="1400" dirty="0">
                <a:ea typeface="+mn-lt"/>
                <a:cs typeface="+mn-lt"/>
                <a:hlinkClick r:id="rId5"/>
              </a:rPr>
              <a:t>Nynorskordboka - ordbøkene.no</a:t>
            </a:r>
            <a:endParaRPr lang="nn-NO" sz="1400" dirty="0">
              <a:latin typeface="+mj-lt"/>
              <a:ea typeface="Calibri Light"/>
              <a:cs typeface="Calibri Light"/>
            </a:endParaRPr>
          </a:p>
          <a:p>
            <a:r>
              <a:rPr lang="nn-NO" sz="1400" dirty="0">
                <a:latin typeface="+mj-lt"/>
              </a:rPr>
              <a:t>Kommareglar (Språkrådet): </a:t>
            </a:r>
            <a:r>
              <a:rPr lang="nn-NO" sz="1400" dirty="0">
                <a:ea typeface="+mn-lt"/>
                <a:cs typeface="+mn-lt"/>
                <a:hlinkClick r:id="rId6"/>
              </a:rPr>
              <a:t>Kommaregler - Språkrådet</a:t>
            </a:r>
            <a:endParaRPr lang="nn-NO" sz="1400" dirty="0">
              <a:latin typeface="+mj-lt"/>
              <a:ea typeface="Calibri Light"/>
              <a:cs typeface="Calibri Light"/>
            </a:endParaRPr>
          </a:p>
          <a:p>
            <a:r>
              <a:rPr lang="nn-NO" sz="1400" dirty="0">
                <a:latin typeface="+mj-lt"/>
              </a:rPr>
              <a:t>Stor eller liten forbokstav (Språkrådet): </a:t>
            </a:r>
            <a:r>
              <a:rPr lang="nn-NO" sz="1400" dirty="0">
                <a:ea typeface="+mn-lt"/>
                <a:cs typeface="+mn-lt"/>
                <a:hlinkClick r:id="rId7"/>
              </a:rPr>
              <a:t>Stor eller liten forbokstav - Språkrådet</a:t>
            </a:r>
            <a:endParaRPr lang="nn-NO" sz="1400" dirty="0">
              <a:latin typeface="+mj-lt"/>
              <a:ea typeface="Calibri Light"/>
              <a:cs typeface="Calibri Light"/>
            </a:endParaRPr>
          </a:p>
          <a:p>
            <a:r>
              <a:rPr lang="nn-NO" sz="1400" dirty="0">
                <a:latin typeface="+mj-lt"/>
              </a:rPr>
              <a:t>Forkortingar (Språkrådet): </a:t>
            </a:r>
            <a:r>
              <a:rPr lang="nn-NO" sz="1400" dirty="0">
                <a:ea typeface="+mn-lt"/>
                <a:cs typeface="+mn-lt"/>
                <a:hlinkClick r:id="rId8"/>
              </a:rPr>
              <a:t>Forkortelser - Språkrådet</a:t>
            </a:r>
            <a:endParaRPr lang="nn-NO" sz="1400" dirty="0">
              <a:latin typeface="+mj-lt"/>
              <a:ea typeface="Calibri Light"/>
              <a:cs typeface="Calibri Light"/>
            </a:endParaRPr>
          </a:p>
          <a:p>
            <a:r>
              <a:rPr lang="nn-NO" sz="1400" dirty="0">
                <a:latin typeface="+mj-lt"/>
              </a:rPr>
              <a:t>Nynorsk mediesenter: </a:t>
            </a:r>
            <a:r>
              <a:rPr lang="nn-NO" sz="1400" dirty="0">
                <a:ea typeface="+mn-lt"/>
                <a:cs typeface="+mn-lt"/>
                <a:hlinkClick r:id="rId9"/>
              </a:rPr>
              <a:t>Nynorsk mediesenter</a:t>
            </a:r>
            <a:endParaRPr lang="nn-NO" sz="1400" dirty="0">
              <a:latin typeface="+mj-lt"/>
              <a:ea typeface="Calibri Light"/>
              <a:cs typeface="Calibri Light"/>
            </a:endParaRPr>
          </a:p>
          <a:p>
            <a:r>
              <a:rPr lang="nn-NO" sz="1400" dirty="0">
                <a:latin typeface="+mj-lt"/>
              </a:rPr>
              <a:t>Korrekturavdelingen.no – nettstaden for deg som ønskjer å skriva korrekt. </a:t>
            </a:r>
            <a:r>
              <a:rPr lang="nn-NO" sz="1400" dirty="0">
                <a:ea typeface="+mn-lt"/>
                <a:cs typeface="+mn-lt"/>
                <a:hlinkClick r:id="rId10"/>
              </a:rPr>
              <a:t>Skriveregler og råd om rettskrivning og tegnsetting  Korrekturavdelingen</a:t>
            </a:r>
          </a:p>
        </p:txBody>
      </p:sp>
    </p:spTree>
    <p:extLst>
      <p:ext uri="{BB962C8B-B14F-4D97-AF65-F5344CB8AC3E}">
        <p14:creationId xmlns:p14="http://schemas.microsoft.com/office/powerpoint/2010/main" val="883918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7CD8B5-F1DE-D430-D0B9-A9C90B9E5A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D7AC09-11C7-E4B3-2C78-D4CE3CF83DE5}"/>
              </a:ext>
            </a:extLst>
          </p:cNvPr>
          <p:cNvSpPr>
            <a:spLocks noGrp="1"/>
          </p:cNvSpPr>
          <p:nvPr>
            <p:ph type="title"/>
          </p:nvPr>
        </p:nvSpPr>
        <p:spPr>
          <a:xfrm>
            <a:off x="480647" y="741219"/>
            <a:ext cx="3748621" cy="550991"/>
          </a:xfrm>
        </p:spPr>
        <p:txBody>
          <a:bodyPr>
            <a:normAutofit fontScale="90000"/>
          </a:bodyPr>
          <a:lstStyle/>
          <a:p>
            <a:pPr algn="ctr"/>
            <a:r>
              <a:rPr lang="nn-NO" dirty="0"/>
              <a:t>1. </a:t>
            </a:r>
            <a:r>
              <a:rPr lang="nn-NO" sz="3200" dirty="0"/>
              <a:t>Kort oppsummering</a:t>
            </a:r>
            <a:endParaRPr lang="en-NO" dirty="0"/>
          </a:p>
        </p:txBody>
      </p:sp>
      <p:sp>
        <p:nvSpPr>
          <p:cNvPr id="5" name="TextBox 4">
            <a:extLst>
              <a:ext uri="{FF2B5EF4-FFF2-40B4-BE49-F238E27FC236}">
                <a16:creationId xmlns:a16="http://schemas.microsoft.com/office/drawing/2014/main" id="{4E419A91-850D-0F24-67E3-1DAF537A7BC5}"/>
              </a:ext>
            </a:extLst>
          </p:cNvPr>
          <p:cNvSpPr txBox="1"/>
          <p:nvPr/>
        </p:nvSpPr>
        <p:spPr>
          <a:xfrm>
            <a:off x="5012878" y="1303732"/>
            <a:ext cx="3023683" cy="3416320"/>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n-NO" sz="1100" b="1" dirty="0">
                <a:latin typeface="Calibri"/>
                <a:ea typeface="Calibri"/>
                <a:cs typeface="Arial"/>
              </a:rPr>
              <a:t>Skriv slik:</a:t>
            </a:r>
          </a:p>
          <a:p>
            <a:pPr marL="171450" indent="-171450">
              <a:buFont typeface="Arial"/>
              <a:buChar char="•"/>
            </a:pPr>
            <a:r>
              <a:rPr lang="nn-NO" sz="1100" dirty="0">
                <a:latin typeface="Calibri Light"/>
                <a:ea typeface="Calibri"/>
                <a:cs typeface="Calibri"/>
              </a:rPr>
              <a:t>Me, men også vi er lov</a:t>
            </a:r>
          </a:p>
          <a:p>
            <a:pPr marL="171450" indent="-171450">
              <a:buFont typeface="Arial"/>
              <a:buChar char="•"/>
            </a:pPr>
            <a:r>
              <a:rPr lang="nn-NO" sz="1100" dirty="0">
                <a:latin typeface="Calibri Light"/>
                <a:ea typeface="Calibri"/>
                <a:cs typeface="Calibri"/>
              </a:rPr>
              <a:t>A-infinitiv: skriva, lesa, gjera. E-infinitiv er også lov.</a:t>
            </a:r>
          </a:p>
          <a:p>
            <a:pPr marL="171450" indent="-171450">
              <a:buFont typeface="Arial"/>
              <a:buChar char="•"/>
            </a:pPr>
            <a:r>
              <a:rPr lang="nn-NO" sz="1100" baseline="0" dirty="0">
                <a:latin typeface="Calibri Light"/>
                <a:ea typeface="Calibri"/>
                <a:cs typeface="Calibri"/>
              </a:rPr>
              <a:t>Nynorsk </a:t>
            </a:r>
            <a:r>
              <a:rPr lang="nn-NO" sz="1100" dirty="0">
                <a:latin typeface="Calibri Light"/>
                <a:ea typeface="Calibri"/>
                <a:cs typeface="Calibri"/>
              </a:rPr>
              <a:t>i alle tekstar</a:t>
            </a:r>
          </a:p>
          <a:p>
            <a:pPr marL="171450" indent="-171450">
              <a:buFont typeface="Arial"/>
              <a:buChar char="•"/>
            </a:pPr>
            <a:r>
              <a:rPr lang="nn-NO" sz="1100" baseline="0" dirty="0">
                <a:latin typeface="Calibri Light"/>
                <a:ea typeface="Calibri"/>
                <a:cs typeface="Calibri"/>
              </a:rPr>
              <a:t>Klarspråk</a:t>
            </a:r>
            <a:r>
              <a:rPr lang="nn-NO" sz="1100" dirty="0">
                <a:latin typeface="Calibri Light"/>
                <a:ea typeface="Calibri"/>
                <a:cs typeface="Calibri"/>
              </a:rPr>
              <a:t>: kort, klart</a:t>
            </a:r>
            <a:r>
              <a:rPr lang="nn-NO" sz="1100" baseline="0" dirty="0">
                <a:latin typeface="Calibri Light"/>
                <a:ea typeface="Calibri"/>
                <a:cs typeface="Calibri"/>
              </a:rPr>
              <a:t>, </a:t>
            </a:r>
            <a:r>
              <a:rPr lang="nn-NO" sz="1100" dirty="0">
                <a:latin typeface="Calibri Light"/>
                <a:ea typeface="Calibri"/>
                <a:cs typeface="Calibri"/>
              </a:rPr>
              <a:t>viktigast først</a:t>
            </a:r>
          </a:p>
          <a:p>
            <a:pPr marL="171450" indent="-171450">
              <a:buFont typeface="Arial"/>
              <a:buChar char="•"/>
            </a:pPr>
            <a:r>
              <a:rPr lang="nn-NO" sz="1100" dirty="0">
                <a:latin typeface="Calibri Light"/>
                <a:ea typeface="Calibri"/>
                <a:cs typeface="Calibri"/>
              </a:rPr>
              <a:t>Personleg form: </a:t>
            </a:r>
            <a:r>
              <a:rPr lang="nn-NO" sz="1100" baseline="0" dirty="0">
                <a:latin typeface="Calibri Light"/>
                <a:ea typeface="Calibri"/>
                <a:cs typeface="Calibri"/>
              </a:rPr>
              <a:t>«me</a:t>
            </a:r>
            <a:r>
              <a:rPr lang="nn-NO" sz="1100" dirty="0">
                <a:latin typeface="Calibri Light"/>
                <a:ea typeface="Calibri"/>
                <a:cs typeface="Calibri"/>
              </a:rPr>
              <a:t>», «du», «eg</a:t>
            </a:r>
            <a:r>
              <a:rPr lang="nn-NO" sz="1100" baseline="0" dirty="0">
                <a:latin typeface="Calibri Light"/>
                <a:ea typeface="Calibri"/>
                <a:cs typeface="Calibri"/>
              </a:rPr>
              <a:t>»</a:t>
            </a:r>
            <a:endParaRPr lang="nn-NO" sz="1100" dirty="0">
              <a:latin typeface="Calibri Light"/>
              <a:ea typeface="Calibri"/>
              <a:cs typeface="Calibri"/>
            </a:endParaRPr>
          </a:p>
          <a:p>
            <a:pPr marL="171450" indent="-171450">
              <a:buFont typeface="Arial"/>
              <a:buChar char="•"/>
            </a:pPr>
            <a:r>
              <a:rPr lang="nn-NO" sz="1100" dirty="0">
                <a:latin typeface="Calibri Light"/>
                <a:ea typeface="Calibri"/>
                <a:cs typeface="Calibri"/>
              </a:rPr>
              <a:t>Norske ord: unngå engelske </a:t>
            </a:r>
            <a:r>
              <a:rPr lang="nn-NO" sz="1100" baseline="0" dirty="0">
                <a:latin typeface="Calibri Light"/>
                <a:ea typeface="Calibri"/>
                <a:cs typeface="Calibri"/>
              </a:rPr>
              <a:t>og </a:t>
            </a:r>
            <a:r>
              <a:rPr lang="nn-NO" sz="1100" dirty="0">
                <a:latin typeface="Calibri Light"/>
                <a:ea typeface="Calibri"/>
                <a:cs typeface="Calibri"/>
              </a:rPr>
              <a:t>moteord</a:t>
            </a:r>
          </a:p>
          <a:p>
            <a:pPr marL="171450" indent="-171450">
              <a:buFont typeface="Arial"/>
              <a:buChar char="•"/>
            </a:pPr>
            <a:r>
              <a:rPr lang="nn-NO" sz="1100" dirty="0">
                <a:latin typeface="Calibri Light"/>
                <a:ea typeface="Calibri"/>
                <a:cs typeface="Calibri"/>
              </a:rPr>
              <a:t>Dialektpreg: lokale ord når det passar </a:t>
            </a:r>
          </a:p>
          <a:p>
            <a:pPr marL="171450" indent="-171450">
              <a:buFont typeface="Arial"/>
              <a:buChar char="•"/>
            </a:pPr>
            <a:r>
              <a:rPr lang="nn-NO" sz="1100" dirty="0">
                <a:latin typeface="Calibri Light"/>
                <a:ea typeface="Calibri"/>
                <a:cs typeface="Calibri"/>
              </a:rPr>
              <a:t>Universell utforming: alt-tekst</a:t>
            </a:r>
            <a:r>
              <a:rPr lang="nn-NO" sz="1100" baseline="0" dirty="0">
                <a:latin typeface="Calibri Light"/>
                <a:ea typeface="Calibri"/>
                <a:cs typeface="Calibri"/>
              </a:rPr>
              <a:t>, </a:t>
            </a:r>
            <a:r>
              <a:rPr lang="nn-NO" sz="1100" dirty="0">
                <a:latin typeface="Calibri Light"/>
                <a:ea typeface="Calibri"/>
                <a:cs typeface="Calibri"/>
              </a:rPr>
              <a:t>kontrastar</a:t>
            </a:r>
            <a:r>
              <a:rPr lang="nn-NO" sz="1100" baseline="0" dirty="0">
                <a:latin typeface="Calibri Light"/>
                <a:ea typeface="Calibri"/>
                <a:cs typeface="Calibri"/>
              </a:rPr>
              <a:t>, </a:t>
            </a:r>
            <a:r>
              <a:rPr lang="nn-NO" sz="1100" err="1">
                <a:latin typeface="Calibri Light"/>
                <a:ea typeface="Calibri"/>
                <a:cs typeface="Calibri"/>
              </a:rPr>
              <a:t>lesbar</a:t>
            </a:r>
            <a:r>
              <a:rPr lang="nn-NO" sz="1100" dirty="0">
                <a:latin typeface="Calibri Light"/>
                <a:ea typeface="Calibri"/>
                <a:cs typeface="Calibri"/>
              </a:rPr>
              <a:t> skrift</a:t>
            </a:r>
          </a:p>
          <a:p>
            <a:pPr marL="171450" indent="-171450">
              <a:buFont typeface="Arial"/>
              <a:buChar char="•"/>
            </a:pPr>
            <a:endParaRPr lang="nn-NO" sz="1100" dirty="0">
              <a:latin typeface="Calibri"/>
              <a:ea typeface="Calibri"/>
              <a:cs typeface="Calibri"/>
            </a:endParaRPr>
          </a:p>
          <a:p>
            <a:pPr marL="171450" indent="-171450">
              <a:buFont typeface="Arial"/>
              <a:buChar char="•"/>
            </a:pPr>
            <a:r>
              <a:rPr lang="nn-NO" sz="1100" b="1" dirty="0">
                <a:latin typeface="Calibri"/>
                <a:ea typeface="Calibri"/>
                <a:cs typeface="Calibri"/>
              </a:rPr>
              <a:t>Unngå:</a:t>
            </a:r>
          </a:p>
          <a:p>
            <a:pPr marL="171450" indent="-171450">
              <a:buFont typeface="Arial"/>
              <a:buChar char="•"/>
            </a:pPr>
            <a:r>
              <a:rPr lang="nn-NO" sz="1100" dirty="0">
                <a:latin typeface="Calibri Light"/>
                <a:ea typeface="Calibri"/>
                <a:cs typeface="Calibri"/>
              </a:rPr>
              <a:t>Lange setningar og tungt fagspråk</a:t>
            </a:r>
          </a:p>
          <a:p>
            <a:pPr marL="171450" indent="-171450">
              <a:buFont typeface="Arial"/>
              <a:buChar char="•"/>
            </a:pPr>
            <a:r>
              <a:rPr lang="nn-NO" sz="1100" dirty="0">
                <a:latin typeface="Calibri Light"/>
                <a:ea typeface="Calibri"/>
                <a:cs typeface="Calibri"/>
              </a:rPr>
              <a:t>Framandord når norske finst</a:t>
            </a:r>
          </a:p>
          <a:p>
            <a:pPr marL="171450" indent="-171450">
              <a:buFont typeface="Arial"/>
              <a:buChar char="•"/>
            </a:pPr>
            <a:r>
              <a:rPr lang="nn-NO" sz="1100" dirty="0">
                <a:latin typeface="Calibri Light"/>
                <a:ea typeface="Calibri"/>
                <a:cs typeface="Calibri"/>
              </a:rPr>
              <a:t>Upersonlege konstruksjonar («ein»)</a:t>
            </a:r>
          </a:p>
          <a:p>
            <a:endParaRPr lang="nn-NO" sz="800">
              <a:latin typeface="Calibri"/>
              <a:ea typeface="Calibri"/>
              <a:cs typeface="Calibri"/>
            </a:endParaRPr>
          </a:p>
          <a:p>
            <a:endParaRPr lang="nn-NO" sz="800">
              <a:latin typeface="Calibri"/>
              <a:ea typeface="Calibri"/>
              <a:cs typeface="Calibri"/>
            </a:endParaRPr>
          </a:p>
          <a:p>
            <a:endParaRPr lang="nn-NO" sz="800">
              <a:latin typeface="Calibri"/>
              <a:ea typeface="Calibri"/>
              <a:cs typeface="Calibri"/>
            </a:endParaRPr>
          </a:p>
          <a:p>
            <a:endParaRPr lang="nn-NO" sz="800">
              <a:latin typeface="Calibri"/>
              <a:ea typeface="Calibri"/>
              <a:cs typeface="Calibri"/>
            </a:endParaRPr>
          </a:p>
          <a:p>
            <a:endParaRPr lang="nn-NO" sz="800">
              <a:latin typeface="Calibri"/>
              <a:ea typeface="Calibri"/>
              <a:cs typeface="Calibri"/>
            </a:endParaRPr>
          </a:p>
        </p:txBody>
      </p:sp>
      <p:sp>
        <p:nvSpPr>
          <p:cNvPr id="7" name="TextBox 6">
            <a:extLst>
              <a:ext uri="{FF2B5EF4-FFF2-40B4-BE49-F238E27FC236}">
                <a16:creationId xmlns:a16="http://schemas.microsoft.com/office/drawing/2014/main" id="{9C7EE477-4B2F-6E30-C02F-84C36A04E11A}"/>
              </a:ext>
            </a:extLst>
          </p:cNvPr>
          <p:cNvSpPr txBox="1"/>
          <p:nvPr/>
        </p:nvSpPr>
        <p:spPr>
          <a:xfrm>
            <a:off x="469312" y="1301102"/>
            <a:ext cx="4425337" cy="3661515"/>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425"/>
              </a:lnSpc>
            </a:pPr>
            <a:r>
              <a:rPr lang="nn-NO" sz="1050" b="1" dirty="0">
                <a:latin typeface="Calibri Light"/>
                <a:ea typeface="Calibri"/>
                <a:cs typeface="Arial"/>
              </a:rPr>
              <a:t>Vindafjord kommune sitt språk:</a:t>
            </a:r>
            <a:endParaRPr lang="en-US"/>
          </a:p>
          <a:p>
            <a:pPr marL="171450" indent="-171450">
              <a:lnSpc>
                <a:spcPts val="1425"/>
              </a:lnSpc>
              <a:buFont typeface="Arial"/>
              <a:buChar char="•"/>
            </a:pPr>
            <a:r>
              <a:rPr lang="nn-NO" sz="1100" dirty="0">
                <a:latin typeface="Calibri Light"/>
                <a:ea typeface="Calibri"/>
                <a:cs typeface="Arial"/>
              </a:rPr>
              <a:t>Nynorsk er styringsspråk – alt skriftleg arbeid internt og eksternt skal vera på nynorsk.​</a:t>
            </a:r>
            <a:endParaRPr lang="en-US" sz="1100">
              <a:latin typeface="Calibri Light"/>
              <a:ea typeface="Calibri"/>
              <a:cs typeface="Calibri"/>
            </a:endParaRPr>
          </a:p>
          <a:p>
            <a:pPr marL="171450" indent="-171450">
              <a:lnSpc>
                <a:spcPts val="1425"/>
              </a:lnSpc>
              <a:buFont typeface="Arial"/>
              <a:buChar char="•"/>
            </a:pPr>
            <a:r>
              <a:rPr lang="nn-NO" sz="1100" dirty="0">
                <a:latin typeface="Calibri Light"/>
                <a:ea typeface="Calibri"/>
                <a:cs typeface="Arial"/>
              </a:rPr>
              <a:t>Dialekt og identitet – me tek vare på den lokale dialekta og kulturarven.</a:t>
            </a:r>
            <a:endParaRPr lang="en-US" sz="1100">
              <a:latin typeface="Calibri Light"/>
              <a:ea typeface="Calibri"/>
              <a:cs typeface="Calibri"/>
            </a:endParaRPr>
          </a:p>
          <a:p>
            <a:pPr marL="171450" indent="-171450">
              <a:lnSpc>
                <a:spcPts val="1425"/>
              </a:lnSpc>
              <a:buFont typeface="Arial"/>
              <a:buChar char="•"/>
            </a:pPr>
            <a:r>
              <a:rPr lang="nn-NO" sz="1100" dirty="0">
                <a:latin typeface="Calibri Light"/>
                <a:ea typeface="Calibri"/>
                <a:cs typeface="Arial"/>
              </a:rPr>
              <a:t>Klarspråk – skriv enkelt, tydeleg og brukarvennleg.​</a:t>
            </a:r>
            <a:endParaRPr lang="en-US" sz="1100">
              <a:latin typeface="Calibri Light"/>
              <a:ea typeface="Calibri"/>
              <a:cs typeface="Calibri"/>
            </a:endParaRPr>
          </a:p>
          <a:p>
            <a:pPr marL="171450" indent="-171450">
              <a:lnSpc>
                <a:spcPts val="1425"/>
              </a:lnSpc>
              <a:buFont typeface="Arial"/>
              <a:buChar char="•"/>
            </a:pPr>
            <a:r>
              <a:rPr lang="nn-NO" sz="1100" dirty="0">
                <a:latin typeface="Calibri Light"/>
                <a:ea typeface="Calibri"/>
                <a:cs typeface="Arial"/>
              </a:rPr>
              <a:t>Me og a-infinitiv er mest vanleg å bruka i Vindafjord kommune. Planen opnar i tillegg for å nytta «vi» og e-infinitiv, sjølv om «me» og a-infinitiv ligg næraste vår lokale dialekt.</a:t>
            </a:r>
            <a:endParaRPr lang="en-US" sz="1100" dirty="0">
              <a:latin typeface="Calibri Light"/>
              <a:ea typeface="Calibri"/>
              <a:cs typeface="Calibri"/>
            </a:endParaRPr>
          </a:p>
          <a:p>
            <a:pPr marL="171450" indent="-171450">
              <a:lnSpc>
                <a:spcPts val="1425"/>
              </a:lnSpc>
              <a:buFont typeface="Arial"/>
              <a:buChar char="•"/>
            </a:pPr>
            <a:r>
              <a:rPr lang="nn-NO" sz="1100" dirty="0">
                <a:latin typeface="Calibri Light"/>
                <a:ea typeface="Calibri"/>
                <a:cs typeface="Arial"/>
              </a:rPr>
              <a:t>Digitale kanalar – nettsider og sosiale medium skal følgja språkbruksplanen og universell utforming.​</a:t>
            </a:r>
            <a:endParaRPr lang="en-US" sz="1100">
              <a:latin typeface="Calibri Light"/>
              <a:ea typeface="Calibri"/>
              <a:cs typeface="Calibri"/>
            </a:endParaRPr>
          </a:p>
          <a:p>
            <a:pPr marL="171450" indent="-171450">
              <a:lnSpc>
                <a:spcPts val="1425"/>
              </a:lnSpc>
              <a:buFont typeface="Arial"/>
              <a:buChar char="•"/>
            </a:pPr>
            <a:r>
              <a:rPr lang="nn-NO" sz="1100" dirty="0">
                <a:latin typeface="Calibri Light"/>
                <a:ea typeface="Calibri"/>
                <a:cs typeface="Arial"/>
              </a:rPr>
              <a:t>Ansvar – alle tilsette har språkansvar, leiarar skal følgja opp.​</a:t>
            </a:r>
            <a:endParaRPr lang="en-US" sz="1100">
              <a:latin typeface="Calibri Light"/>
              <a:ea typeface="Calibri"/>
              <a:cs typeface="Calibri"/>
            </a:endParaRPr>
          </a:p>
          <a:p>
            <a:pPr marL="171450" indent="-171450">
              <a:lnSpc>
                <a:spcPts val="1425"/>
              </a:lnSpc>
              <a:buFont typeface="Arial"/>
              <a:buChar char="•"/>
            </a:pPr>
            <a:r>
              <a:rPr lang="nn-NO" sz="1100" dirty="0">
                <a:latin typeface="Calibri Light"/>
                <a:ea typeface="Calibri"/>
                <a:cs typeface="Arial"/>
              </a:rPr>
              <a:t>Tiltak – kurs, språkprofil, nynorsk i alle dokument, samarbeid med barnehage/skule og kultur.​</a:t>
            </a:r>
            <a:endParaRPr lang="nn-NO"/>
          </a:p>
          <a:p>
            <a:pPr>
              <a:lnSpc>
                <a:spcPts val="1425"/>
              </a:lnSpc>
            </a:pPr>
            <a:endParaRPr lang="nn-NO" sz="800" dirty="0">
              <a:latin typeface="Calibri Light"/>
              <a:ea typeface="Calibri"/>
              <a:cs typeface="Arial"/>
            </a:endParaRPr>
          </a:p>
          <a:p>
            <a:pPr>
              <a:lnSpc>
                <a:spcPts val="1425"/>
              </a:lnSpc>
            </a:pPr>
            <a:r>
              <a:rPr lang="nn-NO" sz="1100" b="1" dirty="0">
                <a:latin typeface="Calibri Light"/>
                <a:ea typeface="Calibri"/>
                <a:cs typeface="Calibri"/>
              </a:rPr>
              <a:t>Hovudprinsipp:</a:t>
            </a:r>
            <a:r>
              <a:rPr lang="nn-NO" sz="1100" dirty="0">
                <a:latin typeface="Calibri Light"/>
                <a:ea typeface="Calibri"/>
                <a:cs typeface="Calibri"/>
              </a:rPr>
              <a:t> </a:t>
            </a:r>
            <a:endParaRPr lang="en-US" sz="1100">
              <a:latin typeface="Calibri Light"/>
              <a:ea typeface="Calibri"/>
              <a:cs typeface="Calibri"/>
            </a:endParaRPr>
          </a:p>
          <a:p>
            <a:pPr marL="171450" indent="-171450">
              <a:lnSpc>
                <a:spcPts val="1425"/>
              </a:lnSpc>
              <a:buFont typeface="Arial"/>
              <a:buChar char="•"/>
            </a:pPr>
            <a:r>
              <a:rPr lang="nn-NO" sz="1100" dirty="0">
                <a:latin typeface="Calibri Light"/>
                <a:ea typeface="Calibri"/>
                <a:cs typeface="Calibri"/>
              </a:rPr>
              <a:t>Aktiv form, hovudbodskap først</a:t>
            </a:r>
            <a:endParaRPr lang="en-US" sz="1100" dirty="0">
              <a:latin typeface="Calibri Light"/>
              <a:ea typeface="Calibri"/>
              <a:cs typeface="Calibri"/>
            </a:endParaRPr>
          </a:p>
          <a:p>
            <a:pPr marL="171450" indent="-171450">
              <a:lnSpc>
                <a:spcPts val="1425"/>
              </a:lnSpc>
              <a:buFont typeface="Arial"/>
              <a:buChar char="•"/>
            </a:pPr>
            <a:r>
              <a:rPr lang="nn-NO" sz="1100" dirty="0">
                <a:latin typeface="Calibri Light"/>
                <a:ea typeface="Calibri"/>
                <a:cs typeface="Calibri"/>
              </a:rPr>
              <a:t>Norske ord framfor framandord</a:t>
            </a:r>
            <a:endParaRPr lang="en-US" sz="1100" dirty="0">
              <a:latin typeface="Calibri Light"/>
              <a:ea typeface="Calibri"/>
              <a:cs typeface="Calibri"/>
            </a:endParaRPr>
          </a:p>
          <a:p>
            <a:pPr marL="171450" indent="-171450">
              <a:lnSpc>
                <a:spcPts val="1425"/>
              </a:lnSpc>
              <a:buFont typeface="Arial"/>
              <a:buChar char="•"/>
            </a:pPr>
            <a:r>
              <a:rPr lang="nn-NO" sz="1100" dirty="0">
                <a:latin typeface="Calibri Light"/>
                <a:ea typeface="Calibri"/>
                <a:cs typeface="Calibri"/>
              </a:rPr>
              <a:t>Bruk overskrifter og punktlister</a:t>
            </a:r>
            <a:endParaRPr lang="en-US" sz="1100" dirty="0">
              <a:latin typeface="Calibri Light"/>
              <a:ea typeface="Calibri"/>
              <a:cs typeface="Calibri"/>
            </a:endParaRPr>
          </a:p>
          <a:p>
            <a:pPr marL="171450" indent="-171450">
              <a:lnSpc>
                <a:spcPts val="1425"/>
              </a:lnSpc>
              <a:buFont typeface="Arial"/>
              <a:buChar char="•"/>
            </a:pPr>
            <a:r>
              <a:rPr lang="nn-NO" sz="1100" dirty="0">
                <a:latin typeface="Calibri Light"/>
                <a:ea typeface="Calibri"/>
                <a:cs typeface="Calibri"/>
              </a:rPr>
              <a:t>Tilpass språket til målgruppa og kanalen</a:t>
            </a:r>
            <a:endParaRPr lang="nn-NO" dirty="0">
              <a:latin typeface="Calibri Light"/>
              <a:ea typeface="Calibri Light"/>
              <a:cs typeface="Calibri Light"/>
            </a:endParaRPr>
          </a:p>
          <a:p>
            <a:pPr>
              <a:lnSpc>
                <a:spcPts val="1425"/>
              </a:lnSpc>
            </a:pPr>
            <a:endParaRPr lang="nn-NO" sz="800">
              <a:latin typeface="Arial"/>
              <a:ea typeface="Calibri"/>
              <a:cs typeface="Arial"/>
            </a:endParaRPr>
          </a:p>
        </p:txBody>
      </p:sp>
    </p:spTree>
    <p:extLst>
      <p:ext uri="{BB962C8B-B14F-4D97-AF65-F5344CB8AC3E}">
        <p14:creationId xmlns:p14="http://schemas.microsoft.com/office/powerpoint/2010/main" val="2855784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77225-0201-3349-B039-7367063D4E1C}"/>
              </a:ext>
            </a:extLst>
          </p:cNvPr>
          <p:cNvSpPr>
            <a:spLocks noGrp="1"/>
          </p:cNvSpPr>
          <p:nvPr>
            <p:ph type="title"/>
          </p:nvPr>
        </p:nvSpPr>
        <p:spPr>
          <a:xfrm>
            <a:off x="480647" y="741219"/>
            <a:ext cx="2377021" cy="550991"/>
          </a:xfrm>
        </p:spPr>
        <p:txBody>
          <a:bodyPr/>
          <a:lstStyle/>
          <a:p>
            <a:pPr algn="ctr"/>
            <a:r>
              <a:rPr lang="nn-NO"/>
              <a:t>2. Bakgrunn</a:t>
            </a:r>
            <a:endParaRPr lang="en-NO"/>
          </a:p>
        </p:txBody>
      </p:sp>
      <p:sp>
        <p:nvSpPr>
          <p:cNvPr id="3" name="Content Placeholder 2">
            <a:extLst>
              <a:ext uri="{FF2B5EF4-FFF2-40B4-BE49-F238E27FC236}">
                <a16:creationId xmlns:a16="http://schemas.microsoft.com/office/drawing/2014/main" id="{9247CDFE-2272-AC4E-BEE2-026A785801D8}"/>
              </a:ext>
            </a:extLst>
          </p:cNvPr>
          <p:cNvSpPr>
            <a:spLocks noGrp="1"/>
          </p:cNvSpPr>
          <p:nvPr>
            <p:ph idx="1"/>
          </p:nvPr>
        </p:nvSpPr>
        <p:spPr>
          <a:xfrm>
            <a:off x="480648" y="1449535"/>
            <a:ext cx="7706639" cy="2347539"/>
          </a:xfrm>
          <a:solidFill>
            <a:schemeClr val="bg1"/>
          </a:solidFill>
        </p:spPr>
        <p:txBody>
          <a:bodyPr vert="horz" lIns="91440" tIns="45720" rIns="91440" bIns="45720" rtlCol="0" anchor="t">
            <a:noAutofit/>
          </a:bodyPr>
          <a:lstStyle/>
          <a:p>
            <a:r>
              <a:rPr lang="nn-NO" sz="1400" dirty="0">
                <a:latin typeface="Calibri Light"/>
                <a:ea typeface="Calibri"/>
                <a:cs typeface="Calibri"/>
              </a:rPr>
              <a:t>Nynorsk er det vedtekne administrasjons- og opplæringsspråket i Vindafjord kommune.</a:t>
            </a:r>
            <a:endParaRPr lang="en-US" sz="1400">
              <a:latin typeface="Calibri Light"/>
              <a:ea typeface="Calibri"/>
              <a:cs typeface="Calibri"/>
            </a:endParaRPr>
          </a:p>
          <a:p>
            <a:r>
              <a:rPr lang="nn-NO" sz="1400" dirty="0">
                <a:latin typeface="Calibri Light"/>
                <a:ea typeface="Calibri"/>
                <a:cs typeface="Calibri"/>
              </a:rPr>
              <a:t>Dialekta i Vindafjord ligg nær nynorsk, men ein ser og at både nyord, bokmålsord og engelske ord i aukande grad påverkar språkbruken. Difor er det viktig at kommunen har ein medviten og tydeleg språkbruksplan.</a:t>
            </a:r>
          </a:p>
          <a:p>
            <a:r>
              <a:rPr lang="nn-NO" sz="1400" dirty="0">
                <a:latin typeface="Calibri Light"/>
                <a:ea typeface="Calibri"/>
                <a:cs typeface="Calibri"/>
              </a:rPr>
              <a:t>Språk, dialekt, identitet og kultur heng tett saman. Vindafjord kommune vil difor leggja vekt på å ta vare på den lokale dialekta og nytta nynorsk som gjennomgåande standard. Dialekta er ein viktig del av den lokale kulturarven. Kommunen ser det difor som ei sentral oppgåve å ta vare på dialekta gjennom levande bruk og medviten utvikling.</a:t>
            </a:r>
          </a:p>
          <a:p>
            <a:r>
              <a:rPr lang="nn-NO" sz="1400" dirty="0">
                <a:latin typeface="Calibri Light"/>
                <a:ea typeface="Calibri"/>
                <a:cs typeface="Calibri"/>
              </a:rPr>
              <a:t>Kommunen ønskjer å styrka bruken av klart og tilpassa språk i all kommunikasjon.</a:t>
            </a:r>
          </a:p>
        </p:txBody>
      </p:sp>
    </p:spTree>
    <p:extLst>
      <p:ext uri="{BB962C8B-B14F-4D97-AF65-F5344CB8AC3E}">
        <p14:creationId xmlns:p14="http://schemas.microsoft.com/office/powerpoint/2010/main" val="4175836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77225-0201-3349-B039-7367063D4E1C}"/>
              </a:ext>
            </a:extLst>
          </p:cNvPr>
          <p:cNvSpPr>
            <a:spLocks noGrp="1"/>
          </p:cNvSpPr>
          <p:nvPr>
            <p:ph type="title"/>
          </p:nvPr>
        </p:nvSpPr>
        <p:spPr>
          <a:xfrm>
            <a:off x="480648" y="741219"/>
            <a:ext cx="2391276" cy="550991"/>
          </a:xfrm>
        </p:spPr>
        <p:txBody>
          <a:bodyPr/>
          <a:lstStyle/>
          <a:p>
            <a:pPr algn="ctr"/>
            <a:r>
              <a:rPr lang="nn-NO"/>
              <a:t>3. Språkform</a:t>
            </a:r>
            <a:endParaRPr lang="en-NO"/>
          </a:p>
        </p:txBody>
      </p:sp>
      <p:sp>
        <p:nvSpPr>
          <p:cNvPr id="3" name="Content Placeholder 2">
            <a:extLst>
              <a:ext uri="{FF2B5EF4-FFF2-40B4-BE49-F238E27FC236}">
                <a16:creationId xmlns:a16="http://schemas.microsoft.com/office/drawing/2014/main" id="{9247CDFE-2272-AC4E-BEE2-026A785801D8}"/>
              </a:ext>
            </a:extLst>
          </p:cNvPr>
          <p:cNvSpPr>
            <a:spLocks noGrp="1"/>
          </p:cNvSpPr>
          <p:nvPr>
            <p:ph idx="1"/>
          </p:nvPr>
        </p:nvSpPr>
        <p:spPr>
          <a:xfrm>
            <a:off x="480648" y="1480850"/>
            <a:ext cx="7886700" cy="3263504"/>
          </a:xfrm>
        </p:spPr>
        <p:txBody>
          <a:bodyPr vert="horz" lIns="91440" tIns="45720" rIns="91440" bIns="45720" rtlCol="0" anchor="t">
            <a:noAutofit/>
          </a:bodyPr>
          <a:lstStyle/>
          <a:p>
            <a:r>
              <a:rPr lang="nn-NO" sz="1400" dirty="0">
                <a:latin typeface="+mj-lt"/>
              </a:rPr>
              <a:t>Nynorsk er det offisielle styringsspråket i Vindafjord kommune. Alle tilsette og alle kommunale organ pliktar å bruka nynorsk i sitt skriftlege arbeid.</a:t>
            </a:r>
            <a:endParaRPr lang="en-US" sz="1400" dirty="0">
              <a:latin typeface="Calibri Light"/>
              <a:ea typeface="Calibri Light"/>
              <a:cs typeface="Calibri Light"/>
            </a:endParaRPr>
          </a:p>
          <a:p>
            <a:r>
              <a:rPr lang="nn-NO" sz="1400" dirty="0">
                <a:latin typeface="+mj-lt"/>
              </a:rPr>
              <a:t>Dette omfattar kommunikasjon internt i organisasjonen og i rettleiingar, skjema, brev, annonsar, plakatar, sakshandsaming, nettsider, sosiale kanalar og liknande i høve til innbyggjarane. </a:t>
            </a:r>
            <a:endParaRPr lang="nn-NO" sz="1400" dirty="0">
              <a:latin typeface="+mj-lt"/>
              <a:ea typeface="Calibri Light"/>
              <a:cs typeface="Calibri Light"/>
            </a:endParaRPr>
          </a:p>
          <a:p>
            <a:r>
              <a:rPr lang="nn-NO" sz="1400" dirty="0">
                <a:latin typeface="+mj-lt"/>
              </a:rPr>
              <a:t>Vindafjord kommune arbeidar for at kommunale selskap og stiftingar, der Vindafjord kommune har eigarskap, nyttar nynorsk som skriftspråk. </a:t>
            </a:r>
            <a:endParaRPr lang="nn-NO" sz="1400" dirty="0">
              <a:latin typeface="+mj-lt"/>
              <a:ea typeface="Calibri Light"/>
              <a:cs typeface="Calibri Light"/>
            </a:endParaRPr>
          </a:p>
          <a:p>
            <a:r>
              <a:rPr lang="nn-NO" sz="1400" dirty="0">
                <a:latin typeface="+mj-lt"/>
              </a:rPr>
              <a:t>I samband med interkommunalt samarbeid, innkjøpsavtalar, anbodspapir, ved innkjøp av dataprogramvare o.a. er nynorsk eit naturleg krav. </a:t>
            </a:r>
            <a:endParaRPr lang="nn-NO" sz="1400" dirty="0">
              <a:latin typeface="+mj-lt"/>
              <a:ea typeface="Calibri Light"/>
              <a:cs typeface="Calibri Light"/>
            </a:endParaRPr>
          </a:p>
          <a:p>
            <a:r>
              <a:rPr lang="nn-NO" sz="1400" dirty="0">
                <a:latin typeface="+mj-lt"/>
              </a:rPr>
              <a:t>Vindafjord kommune krev nynorsk i skriv frå statsorgan til kommunen, i samsvar med </a:t>
            </a:r>
            <a:r>
              <a:rPr lang="nn-NO" sz="1100" dirty="0">
                <a:latin typeface="Segoe UI"/>
                <a:cs typeface="Segoe UI"/>
              </a:rPr>
              <a:t>«Språklova, § 11».</a:t>
            </a:r>
            <a:endParaRPr lang="en-NO" sz="1400" dirty="0">
              <a:latin typeface="+mj-lt"/>
            </a:endParaRPr>
          </a:p>
          <a:p>
            <a:endParaRPr lang="nn-NO" sz="1400" dirty="0">
              <a:latin typeface="+mj-lt"/>
              <a:ea typeface="Calibri Light"/>
              <a:cs typeface="Calibri Light"/>
            </a:endParaRPr>
          </a:p>
        </p:txBody>
      </p:sp>
    </p:spTree>
    <p:extLst>
      <p:ext uri="{BB962C8B-B14F-4D97-AF65-F5344CB8AC3E}">
        <p14:creationId xmlns:p14="http://schemas.microsoft.com/office/powerpoint/2010/main" val="35809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77225-0201-3349-B039-7367063D4E1C}"/>
              </a:ext>
            </a:extLst>
          </p:cNvPr>
          <p:cNvSpPr>
            <a:spLocks noGrp="1"/>
          </p:cNvSpPr>
          <p:nvPr>
            <p:ph type="title"/>
          </p:nvPr>
        </p:nvSpPr>
        <p:spPr>
          <a:xfrm>
            <a:off x="480648" y="741219"/>
            <a:ext cx="4083809" cy="551692"/>
          </a:xfrm>
        </p:spPr>
        <p:txBody>
          <a:bodyPr/>
          <a:lstStyle/>
          <a:p>
            <a:pPr algn="ctr"/>
            <a:r>
              <a:rPr lang="nn-NO"/>
              <a:t>4. Språkstrategiske mål</a:t>
            </a:r>
            <a:endParaRPr lang="en-NO"/>
          </a:p>
        </p:txBody>
      </p:sp>
      <p:sp>
        <p:nvSpPr>
          <p:cNvPr id="3" name="Content Placeholder 2">
            <a:extLst>
              <a:ext uri="{FF2B5EF4-FFF2-40B4-BE49-F238E27FC236}">
                <a16:creationId xmlns:a16="http://schemas.microsoft.com/office/drawing/2014/main" id="{9247CDFE-2272-AC4E-BEE2-026A785801D8}"/>
              </a:ext>
            </a:extLst>
          </p:cNvPr>
          <p:cNvSpPr>
            <a:spLocks noGrp="1"/>
          </p:cNvSpPr>
          <p:nvPr>
            <p:ph idx="1"/>
          </p:nvPr>
        </p:nvSpPr>
        <p:spPr>
          <a:xfrm>
            <a:off x="480648" y="1480850"/>
            <a:ext cx="7886700" cy="3263504"/>
          </a:xfrm>
        </p:spPr>
        <p:txBody>
          <a:bodyPr vert="horz" lIns="91440" tIns="45720" rIns="91440" bIns="45720" rtlCol="0" anchor="t">
            <a:noAutofit/>
          </a:bodyPr>
          <a:lstStyle/>
          <a:p>
            <a:r>
              <a:rPr lang="nn-NO" sz="1400" b="1" dirty="0">
                <a:latin typeface="+mj-lt"/>
              </a:rPr>
              <a:t>Felles mål for kommunen </a:t>
            </a:r>
            <a:br>
              <a:rPr lang="nn-NO" sz="1400" b="1" dirty="0">
                <a:latin typeface="+mj-lt"/>
              </a:rPr>
            </a:br>
            <a:r>
              <a:rPr lang="nn-NO" sz="1400" dirty="0">
                <a:latin typeface="+mj-lt"/>
              </a:rPr>
              <a:t>Alt skriftleg som gjeld Vindafjord kommune skal vera på nynorsk. Skriftspråket til dei tilsette skal vera enkelt, klart og brukarvennleg. Det skal følgja gjeldande rettskriving og liggja nært opp til det allmenne talemålet.</a:t>
            </a:r>
            <a:endParaRPr lang="nn-NO" sz="1400">
              <a:latin typeface="+mj-lt"/>
              <a:ea typeface="Calibri Light"/>
              <a:cs typeface="Calibri Light"/>
            </a:endParaRPr>
          </a:p>
          <a:p>
            <a:r>
              <a:rPr lang="nn-NO" sz="1400" b="1" dirty="0">
                <a:latin typeface="+mj-lt"/>
              </a:rPr>
              <a:t>Barnehagane</a:t>
            </a:r>
            <a:br>
              <a:rPr lang="nn-NO" sz="1400" dirty="0">
                <a:latin typeface="+mj-lt"/>
              </a:rPr>
            </a:br>
            <a:r>
              <a:rPr lang="nn-NO" sz="1400" dirty="0">
                <a:latin typeface="+mj-lt"/>
              </a:rPr>
              <a:t>Mykje av grunnlaget for språk, talemål og lesedugleik blir lagt i barnehageåra. Medarbeidarane må difor vera språkmedvitne. Borna skal i størst mogleg grad møta nynorsk og dialekt i bøker, songar, rim, regler, leikar m.m. Særleg viktig er bruk av nynorsk standard i høgtlesing.</a:t>
            </a:r>
            <a:endParaRPr lang="nn-NO" sz="1400">
              <a:latin typeface="+mj-lt"/>
              <a:ea typeface="Calibri Light"/>
              <a:cs typeface="Calibri Light"/>
            </a:endParaRPr>
          </a:p>
          <a:p>
            <a:r>
              <a:rPr lang="nn-NO" sz="1400" b="1" dirty="0">
                <a:latin typeface="+mj-lt"/>
              </a:rPr>
              <a:t>Skulane</a:t>
            </a:r>
            <a:br>
              <a:rPr lang="nn-NO" sz="1400" dirty="0">
                <a:latin typeface="+mj-lt"/>
              </a:rPr>
            </a:br>
            <a:r>
              <a:rPr lang="nn-NO" sz="1400" dirty="0">
                <a:latin typeface="+mj-lt"/>
              </a:rPr>
              <a:t>For skulane gjeld dei same prinsippa som for barnehagane. Tilsette skal medvite velja nynorsk i litteratur, læremiddel, på skulebiblioteket og i kulturaktivitetar, særleg i dei første skuleåra.</a:t>
            </a:r>
            <a:endParaRPr lang="nn-NO" sz="1400">
              <a:latin typeface="+mj-lt"/>
              <a:ea typeface="Calibri Light"/>
              <a:cs typeface="Calibri Light"/>
            </a:endParaRPr>
          </a:p>
          <a:p>
            <a:r>
              <a:rPr lang="nn-NO" sz="1400" b="1" dirty="0">
                <a:latin typeface="+mj-lt"/>
              </a:rPr>
              <a:t>Vaksenopplæringa</a:t>
            </a:r>
            <a:br>
              <a:rPr lang="nn-NO" sz="1400" dirty="0">
                <a:latin typeface="+mj-lt"/>
              </a:rPr>
            </a:br>
            <a:r>
              <a:rPr lang="nn-NO" sz="1400" dirty="0">
                <a:latin typeface="+mj-lt"/>
              </a:rPr>
              <a:t>Vindafjord kommune har nynorsk som opplæringsspråk. Vaksenopplæringa skal vidareføra dette og leggja vekt på å styrkja både nynorsk standard og dialekta i møte med nye språkbrukarar.</a:t>
            </a:r>
            <a:endParaRPr lang="nn-NO" sz="1400" dirty="0">
              <a:latin typeface="+mj-lt"/>
              <a:ea typeface="Calibri Light"/>
              <a:cs typeface="Calibri Light"/>
            </a:endParaRPr>
          </a:p>
          <a:p>
            <a:endParaRPr lang="nn-NO" sz="1200">
              <a:latin typeface="+mj-lt"/>
              <a:ea typeface="Calibri Light"/>
              <a:cs typeface="Calibri Light"/>
            </a:endParaRPr>
          </a:p>
          <a:p>
            <a:endParaRPr lang="en-NO" sz="1200">
              <a:latin typeface="+mj-lt"/>
              <a:ea typeface="Calibri Light"/>
              <a:cs typeface="Calibri Light"/>
            </a:endParaRPr>
          </a:p>
        </p:txBody>
      </p:sp>
    </p:spTree>
    <p:extLst>
      <p:ext uri="{BB962C8B-B14F-4D97-AF65-F5344CB8AC3E}">
        <p14:creationId xmlns:p14="http://schemas.microsoft.com/office/powerpoint/2010/main" val="800056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77225-0201-3349-B039-7367063D4E1C}"/>
              </a:ext>
            </a:extLst>
          </p:cNvPr>
          <p:cNvSpPr>
            <a:spLocks noGrp="1"/>
          </p:cNvSpPr>
          <p:nvPr>
            <p:ph type="title"/>
          </p:nvPr>
        </p:nvSpPr>
        <p:spPr>
          <a:xfrm>
            <a:off x="480648" y="741219"/>
            <a:ext cx="4091638" cy="551692"/>
          </a:xfrm>
        </p:spPr>
        <p:txBody>
          <a:bodyPr/>
          <a:lstStyle/>
          <a:p>
            <a:pPr algn="ctr"/>
            <a:r>
              <a:rPr lang="nn-NO"/>
              <a:t>4. Språkstrategiske mål</a:t>
            </a:r>
            <a:endParaRPr lang="en-NO"/>
          </a:p>
        </p:txBody>
      </p:sp>
      <p:sp>
        <p:nvSpPr>
          <p:cNvPr id="3" name="Content Placeholder 2">
            <a:extLst>
              <a:ext uri="{FF2B5EF4-FFF2-40B4-BE49-F238E27FC236}">
                <a16:creationId xmlns:a16="http://schemas.microsoft.com/office/drawing/2014/main" id="{9247CDFE-2272-AC4E-BEE2-026A785801D8}"/>
              </a:ext>
            </a:extLst>
          </p:cNvPr>
          <p:cNvSpPr>
            <a:spLocks noGrp="1"/>
          </p:cNvSpPr>
          <p:nvPr>
            <p:ph idx="1"/>
          </p:nvPr>
        </p:nvSpPr>
        <p:spPr>
          <a:xfrm>
            <a:off x="480648" y="1480850"/>
            <a:ext cx="7886700" cy="3263504"/>
          </a:xfrm>
        </p:spPr>
        <p:txBody>
          <a:bodyPr vert="horz" lIns="91440" tIns="45720" rIns="91440" bIns="45720" rtlCol="0" anchor="t">
            <a:noAutofit/>
          </a:bodyPr>
          <a:lstStyle/>
          <a:p>
            <a:r>
              <a:rPr lang="nn-NO" sz="1400" b="1">
                <a:latin typeface="+mj-lt"/>
              </a:rPr>
              <a:t>Digital kommunikasjon</a:t>
            </a:r>
            <a:endParaRPr lang="nn-NO" sz="1400">
              <a:latin typeface="+mj-lt"/>
              <a:ea typeface="Calibri Light"/>
              <a:cs typeface="Calibri Light"/>
            </a:endParaRPr>
          </a:p>
          <a:p>
            <a:pPr lvl="1"/>
            <a:r>
              <a:rPr lang="nn-NO" sz="1400">
                <a:latin typeface="+mj-lt"/>
              </a:rPr>
              <a:t>Nettsider, sosiale medium, SMS-varsling, e-post og digitale skjema skal vera på nynorsk og i klarspråk.</a:t>
            </a:r>
            <a:endParaRPr lang="nn-NO" sz="1400">
              <a:latin typeface="+mj-lt"/>
              <a:ea typeface="Calibri Light"/>
              <a:cs typeface="Calibri Light"/>
            </a:endParaRPr>
          </a:p>
          <a:p>
            <a:pPr lvl="1"/>
            <a:r>
              <a:rPr lang="nn-NO" sz="1400">
                <a:latin typeface="+mj-lt"/>
              </a:rPr>
              <a:t>Språket skal tilpassast brukarane sine behov og målgruppa for kanalen, slik at informasjonen er enkel å forstå.</a:t>
            </a:r>
            <a:endParaRPr lang="nn-NO" sz="1400">
              <a:latin typeface="+mj-lt"/>
              <a:ea typeface="Calibri Light"/>
              <a:cs typeface="Calibri Light"/>
            </a:endParaRPr>
          </a:p>
          <a:p>
            <a:r>
              <a:rPr lang="nn-NO" sz="1400" b="1">
                <a:latin typeface="+mj-lt"/>
              </a:rPr>
              <a:t>Kompetanse og opplæring</a:t>
            </a:r>
            <a:endParaRPr lang="nn-NO" sz="1400">
              <a:latin typeface="+mj-lt"/>
              <a:ea typeface="Calibri Light"/>
              <a:cs typeface="Calibri Light"/>
            </a:endParaRPr>
          </a:p>
          <a:p>
            <a:pPr lvl="1"/>
            <a:r>
              <a:rPr lang="nn-NO" sz="1400">
                <a:latin typeface="+mj-lt"/>
              </a:rPr>
              <a:t>Tilsette skal få tilbod om kurs og ressursar i nynorsk og klarspråk.</a:t>
            </a:r>
            <a:endParaRPr lang="nn-NO" sz="1400">
              <a:latin typeface="+mj-lt"/>
              <a:ea typeface="Calibri Light"/>
              <a:cs typeface="Calibri Light"/>
            </a:endParaRPr>
          </a:p>
          <a:p>
            <a:pPr lvl="1"/>
            <a:r>
              <a:rPr lang="nn-NO" sz="1400">
                <a:latin typeface="+mj-lt"/>
              </a:rPr>
              <a:t>Kommunen skal leggja til rette for språkmedvit og utvikling hos alle medarbeidarar.</a:t>
            </a:r>
            <a:endParaRPr lang="nn-NO" sz="1400">
              <a:latin typeface="+mj-lt"/>
              <a:ea typeface="Calibri Light"/>
              <a:cs typeface="Calibri Light"/>
            </a:endParaRPr>
          </a:p>
          <a:p>
            <a:r>
              <a:rPr lang="nn-NO" sz="1400" b="1">
                <a:latin typeface="+mj-lt"/>
              </a:rPr>
              <a:t>Kultur og identitet</a:t>
            </a:r>
            <a:endParaRPr lang="nn-NO" sz="1400">
              <a:latin typeface="+mj-lt"/>
              <a:ea typeface="Calibri Light"/>
              <a:cs typeface="Calibri Light"/>
            </a:endParaRPr>
          </a:p>
          <a:p>
            <a:pPr lvl="1"/>
            <a:r>
              <a:rPr lang="nn-NO" sz="1400">
                <a:latin typeface="+mj-lt"/>
              </a:rPr>
              <a:t>Kommunen vil samarbeida med lag, organisasjonar og bibliotek for å styrkja bruken av nynorsk og dialekt i kultur- og fritidstilbod.</a:t>
            </a:r>
            <a:endParaRPr lang="nn-NO" sz="1400">
              <a:latin typeface="+mj-lt"/>
              <a:ea typeface="Calibri Light"/>
              <a:cs typeface="Calibri Light"/>
            </a:endParaRPr>
          </a:p>
          <a:p>
            <a:pPr marL="342900" lvl="1" indent="0">
              <a:buNone/>
            </a:pPr>
            <a:endParaRPr lang="nn-NO" sz="1400">
              <a:latin typeface="+mj-lt"/>
              <a:ea typeface="Calibri Light"/>
              <a:cs typeface="Calibri Light"/>
            </a:endParaRPr>
          </a:p>
          <a:p>
            <a:pPr lvl="1"/>
            <a:endParaRPr lang="nn-NO" sz="1400">
              <a:latin typeface="+mj-lt"/>
              <a:ea typeface="Calibri Light"/>
              <a:cs typeface="Calibri Light"/>
            </a:endParaRPr>
          </a:p>
        </p:txBody>
      </p:sp>
    </p:spTree>
    <p:extLst>
      <p:ext uri="{BB962C8B-B14F-4D97-AF65-F5344CB8AC3E}">
        <p14:creationId xmlns:p14="http://schemas.microsoft.com/office/powerpoint/2010/main" val="2560124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77225-0201-3349-B039-7367063D4E1C}"/>
              </a:ext>
            </a:extLst>
          </p:cNvPr>
          <p:cNvSpPr>
            <a:spLocks noGrp="1"/>
          </p:cNvSpPr>
          <p:nvPr>
            <p:ph type="title"/>
          </p:nvPr>
        </p:nvSpPr>
        <p:spPr>
          <a:xfrm>
            <a:off x="480648" y="741219"/>
            <a:ext cx="1797809" cy="551692"/>
          </a:xfrm>
        </p:spPr>
        <p:txBody>
          <a:bodyPr/>
          <a:lstStyle/>
          <a:p>
            <a:pPr algn="ctr"/>
            <a:r>
              <a:rPr lang="nn-NO"/>
              <a:t>5. Ansvar</a:t>
            </a:r>
            <a:endParaRPr lang="en-NO"/>
          </a:p>
        </p:txBody>
      </p:sp>
      <p:sp>
        <p:nvSpPr>
          <p:cNvPr id="3" name="Content Placeholder 2">
            <a:extLst>
              <a:ext uri="{FF2B5EF4-FFF2-40B4-BE49-F238E27FC236}">
                <a16:creationId xmlns:a16="http://schemas.microsoft.com/office/drawing/2014/main" id="{9247CDFE-2272-AC4E-BEE2-026A785801D8}"/>
              </a:ext>
            </a:extLst>
          </p:cNvPr>
          <p:cNvSpPr>
            <a:spLocks noGrp="1"/>
          </p:cNvSpPr>
          <p:nvPr>
            <p:ph idx="1"/>
          </p:nvPr>
        </p:nvSpPr>
        <p:spPr>
          <a:xfrm>
            <a:off x="480648" y="1480850"/>
            <a:ext cx="7886700" cy="3263504"/>
          </a:xfrm>
        </p:spPr>
        <p:txBody>
          <a:bodyPr>
            <a:normAutofit/>
          </a:bodyPr>
          <a:lstStyle/>
          <a:p>
            <a:pPr marL="0" indent="0">
              <a:buNone/>
            </a:pPr>
            <a:r>
              <a:rPr lang="nn-NO" sz="1400" b="1" dirty="0">
                <a:latin typeface="+mj-lt"/>
              </a:rPr>
              <a:t>Oppfølging</a:t>
            </a:r>
            <a:endParaRPr lang="nn-NO" sz="1400" dirty="0">
              <a:latin typeface="+mj-lt"/>
            </a:endParaRPr>
          </a:p>
          <a:p>
            <a:r>
              <a:rPr lang="nn-NO" sz="1400" dirty="0">
                <a:latin typeface="Calibri Light" panose="020F0302020204030204"/>
                <a:ea typeface="Calibri Light" panose="020F0302020204030204"/>
                <a:cs typeface="Calibri Light" panose="020F0302020204030204"/>
              </a:rPr>
              <a:t>Å arbeida i ein nynorskkommune medfører eit ansvar for alle tilsette. Alle utlysingar tar med at Vindafjord er ein nynorskkommune. Bruk av nynorsk er tema i alle samtalar i samband med tilsetjing.</a:t>
            </a:r>
          </a:p>
          <a:p>
            <a:pPr marL="285750" indent="-285750"/>
            <a:r>
              <a:rPr lang="nn-NO" sz="1400" dirty="0">
                <a:latin typeface="+mj-lt"/>
              </a:rPr>
              <a:t>Leiinga har ansvar for at planen vert etterlevd i heile organisasjonen. Leiarane skal sjå til at alle tilsette følgjer opp språkbruksplanen. </a:t>
            </a:r>
            <a:endParaRPr lang="nn-NO" sz="1400">
              <a:latin typeface="+mj-lt"/>
              <a:ea typeface="Calibri Light" panose="020F0302020204030204"/>
              <a:cs typeface="Calibri Light" panose="020F0302020204030204"/>
            </a:endParaRPr>
          </a:p>
          <a:p>
            <a:pPr marL="285750" indent="-285750"/>
            <a:r>
              <a:rPr lang="nn-NO" sz="1400" dirty="0">
                <a:latin typeface="+mj-lt"/>
              </a:rPr>
              <a:t>Det er eit leiaransvar å kjenna til nynorske faguttrykk på sitt fagområde, ha god språkbruk som tema på personalmøte og å legga til rette for tilgjengeleg materiell, kurs, rettleiing o.a.</a:t>
            </a:r>
            <a:endParaRPr lang="nn-NO" sz="1400">
              <a:latin typeface="+mj-lt"/>
              <a:ea typeface="Calibri Light"/>
              <a:cs typeface="Calibri Light"/>
            </a:endParaRPr>
          </a:p>
          <a:p>
            <a:pPr marL="0" indent="0">
              <a:buNone/>
            </a:pPr>
            <a:endParaRPr lang="nn-NO" sz="1400" dirty="0">
              <a:latin typeface="+mj-lt"/>
              <a:ea typeface="Calibri Light"/>
              <a:cs typeface="Calibri Light"/>
            </a:endParaRPr>
          </a:p>
          <a:p>
            <a:pPr marL="0" indent="0">
              <a:buNone/>
            </a:pPr>
            <a:r>
              <a:rPr lang="nn-NO" sz="1400" b="1" dirty="0">
                <a:latin typeface="Calibri Light"/>
                <a:ea typeface="Calibri Light"/>
                <a:cs typeface="Calibri Light"/>
              </a:rPr>
              <a:t>Evaluering</a:t>
            </a:r>
          </a:p>
          <a:p>
            <a:pPr marL="285750" indent="-285750"/>
            <a:r>
              <a:rPr lang="nn-NO" sz="1400" dirty="0">
                <a:latin typeface="Calibri Light"/>
                <a:ea typeface="Calibri Light"/>
                <a:cs typeface="Calibri Light"/>
              </a:rPr>
              <a:t>Språkbruksplanen skal evaluerast jamleg for å sikra at måla blir følgde opp.</a:t>
            </a:r>
            <a:endParaRPr lang="nn-NO" dirty="0">
              <a:ea typeface="Calibri" panose="020F0502020204030204"/>
              <a:cs typeface="Calibri" panose="020F0502020204030204"/>
            </a:endParaRPr>
          </a:p>
        </p:txBody>
      </p:sp>
    </p:spTree>
    <p:extLst>
      <p:ext uri="{BB962C8B-B14F-4D97-AF65-F5344CB8AC3E}">
        <p14:creationId xmlns:p14="http://schemas.microsoft.com/office/powerpoint/2010/main" val="2389495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1809" y="557756"/>
            <a:ext cx="6547531" cy="539036"/>
          </a:xfrm>
        </p:spPr>
        <p:txBody>
          <a:bodyPr>
            <a:normAutofit/>
          </a:bodyPr>
          <a:lstStyle/>
          <a:p>
            <a:r>
              <a:rPr lang="nn-NO" sz="3200" dirty="0"/>
              <a:t>6. Tiltak for alle </a:t>
            </a:r>
            <a:endParaRPr lang="nn-NO" sz="3200" dirty="0">
              <a:ea typeface="Calibri Light" panose="020F0302020204030204"/>
              <a:cs typeface="Calibri Light" panose="020F0302020204030204"/>
            </a:endParaRPr>
          </a:p>
        </p:txBody>
      </p:sp>
      <p:graphicFrame>
        <p:nvGraphicFramePr>
          <p:cNvPr id="3" name="Table 2"/>
          <p:cNvGraphicFramePr>
            <a:graphicFrameLocks noGrp="1"/>
          </p:cNvGraphicFramePr>
          <p:nvPr>
            <p:extLst>
              <p:ext uri="{D42A27DB-BD31-4B8C-83A1-F6EECF244321}">
                <p14:modId xmlns:p14="http://schemas.microsoft.com/office/powerpoint/2010/main" val="500404105"/>
              </p:ext>
            </p:extLst>
          </p:nvPr>
        </p:nvGraphicFramePr>
        <p:xfrm>
          <a:off x="179024" y="1397765"/>
          <a:ext cx="8793530" cy="3559226"/>
        </p:xfrm>
        <a:graphic>
          <a:graphicData uri="http://schemas.openxmlformats.org/drawingml/2006/table">
            <a:tbl>
              <a:tblPr firstRow="1" bandRow="1">
                <a:tableStyleId>{5C22544A-7EE6-4342-B048-85BDC9FD1C3A}</a:tableStyleId>
              </a:tblPr>
              <a:tblGrid>
                <a:gridCol w="556128">
                  <a:extLst>
                    <a:ext uri="{9D8B030D-6E8A-4147-A177-3AD203B41FA5}">
                      <a16:colId xmlns:a16="http://schemas.microsoft.com/office/drawing/2014/main" val="20000"/>
                    </a:ext>
                  </a:extLst>
                </a:gridCol>
                <a:gridCol w="4265253">
                  <a:extLst>
                    <a:ext uri="{9D8B030D-6E8A-4147-A177-3AD203B41FA5}">
                      <a16:colId xmlns:a16="http://schemas.microsoft.com/office/drawing/2014/main" val="20001"/>
                    </a:ext>
                  </a:extLst>
                </a:gridCol>
                <a:gridCol w="1935070">
                  <a:extLst>
                    <a:ext uri="{9D8B030D-6E8A-4147-A177-3AD203B41FA5}">
                      <a16:colId xmlns:a16="http://schemas.microsoft.com/office/drawing/2014/main" val="20002"/>
                    </a:ext>
                  </a:extLst>
                </a:gridCol>
                <a:gridCol w="2037079">
                  <a:extLst>
                    <a:ext uri="{9D8B030D-6E8A-4147-A177-3AD203B41FA5}">
                      <a16:colId xmlns:a16="http://schemas.microsoft.com/office/drawing/2014/main" val="20003"/>
                    </a:ext>
                  </a:extLst>
                </a:gridCol>
              </a:tblGrid>
              <a:tr h="207749">
                <a:tc>
                  <a:txBody>
                    <a:bodyPr/>
                    <a:lstStyle/>
                    <a:p>
                      <a:r>
                        <a:rPr lang="nn-NO" sz="1000" noProof="0" dirty="0">
                          <a:solidFill>
                            <a:schemeClr val="tx1"/>
                          </a:solidFill>
                          <a:latin typeface="Calibri Light"/>
                        </a:rPr>
                        <a:t>Nr.</a:t>
                      </a:r>
                    </a:p>
                  </a:txBody>
                  <a:tcPr marL="68580" marR="68580" marT="34290" marB="34290">
                    <a:solidFill>
                      <a:schemeClr val="bg1">
                        <a:lumMod val="95000"/>
                      </a:schemeClr>
                    </a:solidFill>
                  </a:tcPr>
                </a:tc>
                <a:tc>
                  <a:txBody>
                    <a:bodyPr/>
                    <a:lstStyle/>
                    <a:p>
                      <a:r>
                        <a:rPr lang="nn-NO" sz="1000" noProof="0" dirty="0">
                          <a:solidFill>
                            <a:schemeClr val="tx1"/>
                          </a:solidFill>
                          <a:latin typeface="Calibri Light"/>
                        </a:rPr>
                        <a:t>Tiltak</a:t>
                      </a:r>
                    </a:p>
                  </a:txBody>
                  <a:tcPr marL="68580" marR="68580" marT="34290" marB="34290">
                    <a:solidFill>
                      <a:schemeClr val="bg1">
                        <a:lumMod val="95000"/>
                      </a:schemeClr>
                    </a:solidFill>
                  </a:tcPr>
                </a:tc>
                <a:tc>
                  <a:txBody>
                    <a:bodyPr/>
                    <a:lstStyle/>
                    <a:p>
                      <a:r>
                        <a:rPr lang="nn-NO" sz="1000" noProof="0" dirty="0">
                          <a:solidFill>
                            <a:schemeClr val="tx1"/>
                          </a:solidFill>
                          <a:latin typeface="Calibri Light"/>
                        </a:rPr>
                        <a:t>Ansvar</a:t>
                      </a:r>
                    </a:p>
                  </a:txBody>
                  <a:tcPr marL="68580" marR="68580" marT="34290" marB="34290">
                    <a:solidFill>
                      <a:schemeClr val="bg1">
                        <a:lumMod val="95000"/>
                      </a:schemeClr>
                    </a:solidFill>
                  </a:tcPr>
                </a:tc>
                <a:tc>
                  <a:txBody>
                    <a:bodyPr/>
                    <a:lstStyle/>
                    <a:p>
                      <a:r>
                        <a:rPr lang="nn-NO" sz="1000" noProof="0" dirty="0">
                          <a:solidFill>
                            <a:schemeClr val="tx1"/>
                          </a:solidFill>
                          <a:latin typeface="Calibri Light"/>
                        </a:rPr>
                        <a:t>Når</a:t>
                      </a:r>
                    </a:p>
                  </a:txBody>
                  <a:tcPr marL="68580" marR="68580" marT="34290" marB="34290">
                    <a:solidFill>
                      <a:schemeClr val="bg1">
                        <a:lumMod val="95000"/>
                      </a:schemeClr>
                    </a:solidFill>
                  </a:tcPr>
                </a:tc>
                <a:extLst>
                  <a:ext uri="{0D108BD9-81ED-4DB2-BD59-A6C34878D82A}">
                    <a16:rowId xmlns:a16="http://schemas.microsoft.com/office/drawing/2014/main" val="10000"/>
                  </a:ext>
                </a:extLst>
              </a:tr>
              <a:tr h="483137">
                <a:tc>
                  <a:txBody>
                    <a:bodyPr/>
                    <a:lstStyle/>
                    <a:p>
                      <a:r>
                        <a:rPr lang="nn-NO" sz="1000" noProof="0" dirty="0">
                          <a:latin typeface="Calibri Light"/>
                        </a:rPr>
                        <a:t>1</a:t>
                      </a:r>
                    </a:p>
                  </a:txBody>
                  <a:tcPr marL="68580" marR="68580" marT="34290" marB="34290">
                    <a:solidFill>
                      <a:schemeClr val="bg1">
                        <a:lumMod val="95000"/>
                      </a:schemeClr>
                    </a:solidFill>
                  </a:tcPr>
                </a:tc>
                <a:tc>
                  <a:txBody>
                    <a:bodyPr/>
                    <a:lstStyle/>
                    <a:p>
                      <a:r>
                        <a:rPr lang="nn-NO" sz="1000" noProof="0" dirty="0">
                          <a:latin typeface="Calibri Light"/>
                        </a:rPr>
                        <a:t>Digitalt kurs</a:t>
                      </a:r>
                    </a:p>
                  </a:txBody>
                  <a:tcPr marL="68580" marR="68580" marT="34290" marB="34290">
                    <a:solidFill>
                      <a:schemeClr val="bg1">
                        <a:lumMod val="95000"/>
                      </a:schemeClr>
                    </a:solidFill>
                  </a:tcPr>
                </a:tc>
                <a:tc>
                  <a:txBody>
                    <a:bodyPr/>
                    <a:lstStyle/>
                    <a:p>
                      <a:r>
                        <a:rPr lang="nn-NO" sz="1000" noProof="0" dirty="0">
                          <a:latin typeface="Calibri Light"/>
                        </a:rPr>
                        <a:t>Kommunikasjonsrådgjevar</a:t>
                      </a:r>
                    </a:p>
                  </a:txBody>
                  <a:tcPr marL="68580" marR="68580" marT="34290" marB="34290">
                    <a:solidFill>
                      <a:schemeClr val="bg1">
                        <a:lumMod val="95000"/>
                      </a:schemeClr>
                    </a:solidFill>
                  </a:tcPr>
                </a:tc>
                <a:tc>
                  <a:txBody>
                    <a:bodyPr/>
                    <a:lstStyle/>
                    <a:p>
                      <a:r>
                        <a:rPr lang="nn-NO" sz="1000" noProof="0" dirty="0">
                          <a:latin typeface="Calibri Light"/>
                        </a:rPr>
                        <a:t>Kurset skal alltid vera lett tilgjengeleg, og det blir sendt ut påminning til tilsette og nytilsette.</a:t>
                      </a:r>
                    </a:p>
                  </a:txBody>
                  <a:tcPr marL="68580" marR="68580" marT="34290" marB="34290">
                    <a:solidFill>
                      <a:schemeClr val="bg1">
                        <a:lumMod val="95000"/>
                      </a:schemeClr>
                    </a:solidFill>
                  </a:tcPr>
                </a:tc>
                <a:extLst>
                  <a:ext uri="{0D108BD9-81ED-4DB2-BD59-A6C34878D82A}">
                    <a16:rowId xmlns:a16="http://schemas.microsoft.com/office/drawing/2014/main" val="10001"/>
                  </a:ext>
                </a:extLst>
              </a:tr>
              <a:tr h="401003">
                <a:tc>
                  <a:txBody>
                    <a:bodyPr/>
                    <a:lstStyle/>
                    <a:p>
                      <a:r>
                        <a:rPr lang="nn-NO" sz="1000" noProof="0" dirty="0">
                          <a:latin typeface="Calibri Light"/>
                        </a:rPr>
                        <a:t>2</a:t>
                      </a:r>
                    </a:p>
                  </a:txBody>
                  <a:tcPr marL="68580" marR="68580" marT="34290" marB="34290">
                    <a:solidFill>
                      <a:schemeClr val="bg1">
                        <a:lumMod val="95000"/>
                      </a:schemeClr>
                    </a:solidFill>
                  </a:tcPr>
                </a:tc>
                <a:tc>
                  <a:txBody>
                    <a:bodyPr/>
                    <a:lstStyle/>
                    <a:p>
                      <a:r>
                        <a:rPr lang="nn-NO" sz="1000" noProof="0" dirty="0">
                          <a:latin typeface="Calibri Light"/>
                        </a:rPr>
                        <a:t>Synleggjera språkbruksplanen med rettleiar på intranett og i leiarmøte</a:t>
                      </a:r>
                    </a:p>
                  </a:txBody>
                  <a:tcPr marL="68580" marR="68580" marT="34290" marB="34290">
                    <a:solidFill>
                      <a:schemeClr val="bg1">
                        <a:lumMod val="95000"/>
                      </a:schemeClr>
                    </a:solidFill>
                  </a:tcPr>
                </a:tc>
                <a:tc>
                  <a:txBody>
                    <a:bodyPr/>
                    <a:lstStyle/>
                    <a:p>
                      <a:r>
                        <a:rPr lang="nn-NO" sz="1000" noProof="0" dirty="0">
                          <a:latin typeface="Calibri Light"/>
                        </a:rPr>
                        <a:t>Leiarar og kommunikasjonsrådgjevar</a:t>
                      </a:r>
                    </a:p>
                  </a:txBody>
                  <a:tcPr marL="68580" marR="68580" marT="34290" marB="34290">
                    <a:solidFill>
                      <a:schemeClr val="bg1">
                        <a:lumMod val="95000"/>
                      </a:schemeClr>
                    </a:solidFill>
                  </a:tcPr>
                </a:tc>
                <a:tc>
                  <a:txBody>
                    <a:bodyPr/>
                    <a:lstStyle/>
                    <a:p>
                      <a:r>
                        <a:rPr lang="nn-NO" sz="1000" noProof="0" dirty="0">
                          <a:latin typeface="Calibri Light"/>
                        </a:rPr>
                        <a:t>Gjennom heile året</a:t>
                      </a:r>
                    </a:p>
                  </a:txBody>
                  <a:tcPr marL="68580" marR="68580" marT="34290" marB="34290">
                    <a:solidFill>
                      <a:schemeClr val="bg1">
                        <a:lumMod val="95000"/>
                      </a:schemeClr>
                    </a:solidFill>
                  </a:tcPr>
                </a:tc>
                <a:extLst>
                  <a:ext uri="{0D108BD9-81ED-4DB2-BD59-A6C34878D82A}">
                    <a16:rowId xmlns:a16="http://schemas.microsoft.com/office/drawing/2014/main" val="10002"/>
                  </a:ext>
                </a:extLst>
              </a:tr>
              <a:tr h="244186">
                <a:tc>
                  <a:txBody>
                    <a:bodyPr/>
                    <a:lstStyle/>
                    <a:p>
                      <a:r>
                        <a:rPr lang="nn-NO" sz="1000" noProof="0" dirty="0">
                          <a:latin typeface="Calibri Light"/>
                        </a:rPr>
                        <a:t>3</a:t>
                      </a:r>
                    </a:p>
                  </a:txBody>
                  <a:tcPr marL="68580" marR="68580" marT="34290" marB="34290">
                    <a:solidFill>
                      <a:schemeClr val="bg1">
                        <a:lumMod val="95000"/>
                      </a:schemeClr>
                    </a:solidFill>
                  </a:tcPr>
                </a:tc>
                <a:tc>
                  <a:txBody>
                    <a:bodyPr/>
                    <a:lstStyle/>
                    <a:p>
                      <a:r>
                        <a:rPr lang="nn-NO" sz="1000" noProof="0" dirty="0">
                          <a:latin typeface="Calibri Light"/>
                        </a:rPr>
                        <a:t>Bruka nynorsk konsekvent i utlysingar, anbod, rapportar og eksterne dokument</a:t>
                      </a:r>
                    </a:p>
                  </a:txBody>
                  <a:tcPr marL="68580" marR="68580" marT="34290" marB="34290">
                    <a:solidFill>
                      <a:schemeClr val="bg1">
                        <a:lumMod val="95000"/>
                      </a:schemeClr>
                    </a:solidFill>
                  </a:tcPr>
                </a:tc>
                <a:tc>
                  <a:txBody>
                    <a:bodyPr/>
                    <a:lstStyle/>
                    <a:p>
                      <a:r>
                        <a:rPr lang="nn-NO" sz="1000" noProof="0" dirty="0">
                          <a:latin typeface="Calibri Light"/>
                        </a:rPr>
                        <a:t>Alle</a:t>
                      </a:r>
                    </a:p>
                  </a:txBody>
                  <a:tcPr marL="68580" marR="68580" marT="34290" marB="34290">
                    <a:solidFill>
                      <a:schemeClr val="bg1">
                        <a:lumMod val="95000"/>
                      </a:schemeClr>
                    </a:solidFill>
                  </a:tcPr>
                </a:tc>
                <a:tc>
                  <a:txBody>
                    <a:bodyPr/>
                    <a:lstStyle/>
                    <a:p>
                      <a:pPr lvl="0">
                        <a:buNone/>
                      </a:pPr>
                      <a:r>
                        <a:rPr lang="nn-NO" sz="1000" b="0" i="0" u="none" strike="noStrike" noProof="0" dirty="0">
                          <a:solidFill>
                            <a:srgbClr val="000000"/>
                          </a:solidFill>
                          <a:latin typeface="Calibri Light"/>
                        </a:rPr>
                        <a:t>Gjennom heile året</a:t>
                      </a:r>
                      <a:endParaRPr lang="nn-NO" noProof="0" dirty="0">
                        <a:latin typeface="Calibri Light"/>
                      </a:endParaRPr>
                    </a:p>
                  </a:txBody>
                  <a:tcPr marL="68580" marR="68580" marT="34290" marB="34290">
                    <a:solidFill>
                      <a:schemeClr val="bg1">
                        <a:lumMod val="95000"/>
                      </a:schemeClr>
                    </a:solidFill>
                  </a:tcPr>
                </a:tc>
                <a:extLst>
                  <a:ext uri="{0D108BD9-81ED-4DB2-BD59-A6C34878D82A}">
                    <a16:rowId xmlns:a16="http://schemas.microsoft.com/office/drawing/2014/main" val="10003"/>
                  </a:ext>
                </a:extLst>
              </a:tr>
              <a:tr h="260893">
                <a:tc>
                  <a:txBody>
                    <a:bodyPr/>
                    <a:lstStyle/>
                    <a:p>
                      <a:r>
                        <a:rPr lang="nn-NO" sz="1000" noProof="0" dirty="0">
                          <a:latin typeface="Calibri Light"/>
                        </a:rPr>
                        <a:t>4</a:t>
                      </a:r>
                    </a:p>
                  </a:txBody>
                  <a:tcPr marL="68580" marR="68580" marT="34290" marB="34290">
                    <a:solidFill>
                      <a:schemeClr val="bg1">
                        <a:lumMod val="95000"/>
                      </a:schemeClr>
                    </a:solidFill>
                  </a:tcPr>
                </a:tc>
                <a:tc>
                  <a:txBody>
                    <a:bodyPr/>
                    <a:lstStyle/>
                    <a:p>
                      <a:r>
                        <a:rPr lang="nn-NO" sz="1000" noProof="0" dirty="0">
                          <a:latin typeface="Calibri Light"/>
                        </a:rPr>
                        <a:t>Stilla krav til nynorsk språk i programvare/digitale løysingar der mogleg</a:t>
                      </a:r>
                    </a:p>
                  </a:txBody>
                  <a:tcPr marL="68580" marR="68580" marT="34290" marB="34290">
                    <a:solidFill>
                      <a:schemeClr val="bg1">
                        <a:lumMod val="95000"/>
                      </a:schemeClr>
                    </a:solidFill>
                  </a:tcPr>
                </a:tc>
                <a:tc>
                  <a:txBody>
                    <a:bodyPr/>
                    <a:lstStyle/>
                    <a:p>
                      <a:r>
                        <a:rPr lang="nn-NO" sz="1000" noProof="0" dirty="0">
                          <a:latin typeface="Calibri Light"/>
                        </a:rPr>
                        <a:t>IT / innkjøp</a:t>
                      </a:r>
                    </a:p>
                  </a:txBody>
                  <a:tcPr marL="68580" marR="68580" marT="34290" marB="34290">
                    <a:solidFill>
                      <a:schemeClr val="bg1">
                        <a:lumMod val="95000"/>
                      </a:schemeClr>
                    </a:solidFill>
                  </a:tcPr>
                </a:tc>
                <a:tc>
                  <a:txBody>
                    <a:bodyPr/>
                    <a:lstStyle/>
                    <a:p>
                      <a:pPr lvl="0">
                        <a:buNone/>
                      </a:pPr>
                      <a:r>
                        <a:rPr lang="nn-NO" sz="1000" b="0" i="0" u="none" strike="noStrike" noProof="0" dirty="0">
                          <a:solidFill>
                            <a:srgbClr val="000000"/>
                          </a:solidFill>
                          <a:latin typeface="Calibri Light"/>
                        </a:rPr>
                        <a:t>Gjennom heile året</a:t>
                      </a:r>
                      <a:endParaRPr lang="nn-NO" noProof="0" dirty="0">
                        <a:latin typeface="Calibri Light"/>
                      </a:endParaRPr>
                    </a:p>
                  </a:txBody>
                  <a:tcPr marL="68580" marR="68580" marT="34290" marB="34290">
                    <a:solidFill>
                      <a:schemeClr val="bg1">
                        <a:lumMod val="95000"/>
                      </a:schemeClr>
                    </a:solidFill>
                  </a:tcPr>
                </a:tc>
                <a:extLst>
                  <a:ext uri="{0D108BD9-81ED-4DB2-BD59-A6C34878D82A}">
                    <a16:rowId xmlns:a16="http://schemas.microsoft.com/office/drawing/2014/main" val="10004"/>
                  </a:ext>
                </a:extLst>
              </a:tr>
              <a:tr h="316922">
                <a:tc>
                  <a:txBody>
                    <a:bodyPr/>
                    <a:lstStyle/>
                    <a:p>
                      <a:r>
                        <a:rPr lang="nn-NO" sz="1000" noProof="0" dirty="0">
                          <a:latin typeface="Calibri Light"/>
                        </a:rPr>
                        <a:t>5</a:t>
                      </a:r>
                    </a:p>
                  </a:txBody>
                  <a:tcPr marL="68580" marR="68580" marT="34290" marB="34290">
                    <a:solidFill>
                      <a:schemeClr val="bg1">
                        <a:lumMod val="95000"/>
                      </a:schemeClr>
                    </a:solidFill>
                  </a:tcPr>
                </a:tc>
                <a:tc>
                  <a:txBody>
                    <a:bodyPr/>
                    <a:lstStyle/>
                    <a:p>
                      <a:r>
                        <a:rPr lang="nn-NO" sz="1000" noProof="0" dirty="0">
                          <a:latin typeface="Calibri Light"/>
                        </a:rPr>
                        <a:t>Sikra skjema og informasjonsmateriell på nynorsk</a:t>
                      </a:r>
                    </a:p>
                  </a:txBody>
                  <a:tcPr marL="68580" marR="68580" marT="34290" marB="34290">
                    <a:solidFill>
                      <a:schemeClr val="bg1">
                        <a:lumMod val="95000"/>
                      </a:schemeClr>
                    </a:solidFill>
                  </a:tcPr>
                </a:tc>
                <a:tc>
                  <a:txBody>
                    <a:bodyPr/>
                    <a:lstStyle/>
                    <a:p>
                      <a:r>
                        <a:rPr lang="nn-NO" sz="1000" noProof="0" dirty="0">
                          <a:latin typeface="Calibri Light"/>
                        </a:rPr>
                        <a:t>Einings- og avdelingsleiarar</a:t>
                      </a:r>
                    </a:p>
                  </a:txBody>
                  <a:tcPr marL="68580" marR="68580" marT="34290" marB="34290">
                    <a:solidFill>
                      <a:schemeClr val="bg1">
                        <a:lumMod val="95000"/>
                      </a:schemeClr>
                    </a:solidFill>
                  </a:tcPr>
                </a:tc>
                <a:tc>
                  <a:txBody>
                    <a:bodyPr/>
                    <a:lstStyle/>
                    <a:p>
                      <a:pPr lvl="0">
                        <a:buNone/>
                      </a:pPr>
                      <a:r>
                        <a:rPr lang="nn-NO" sz="1000" b="0" i="0" u="none" strike="noStrike" noProof="0" dirty="0">
                          <a:solidFill>
                            <a:srgbClr val="000000"/>
                          </a:solidFill>
                          <a:latin typeface="Calibri Light"/>
                        </a:rPr>
                        <a:t>Gjennom heile året</a:t>
                      </a:r>
                      <a:endParaRPr lang="nn-NO" noProof="0" dirty="0">
                        <a:latin typeface="Calibri Light"/>
                      </a:endParaRPr>
                    </a:p>
                  </a:txBody>
                  <a:tcPr marL="68580" marR="68580" marT="34290" marB="34290">
                    <a:solidFill>
                      <a:schemeClr val="bg1">
                        <a:lumMod val="95000"/>
                      </a:schemeClr>
                    </a:solidFill>
                  </a:tcPr>
                </a:tc>
                <a:extLst>
                  <a:ext uri="{0D108BD9-81ED-4DB2-BD59-A6C34878D82A}">
                    <a16:rowId xmlns:a16="http://schemas.microsoft.com/office/drawing/2014/main" val="10005"/>
                  </a:ext>
                </a:extLst>
              </a:tr>
              <a:tr h="316922">
                <a:tc>
                  <a:txBody>
                    <a:bodyPr/>
                    <a:lstStyle/>
                    <a:p>
                      <a:pPr lvl="0">
                        <a:buNone/>
                      </a:pPr>
                      <a:r>
                        <a:rPr lang="nn-NO" sz="1000" dirty="0">
                          <a:latin typeface="Calibri Light"/>
                        </a:rPr>
                        <a:t>6</a:t>
                      </a:r>
                    </a:p>
                  </a:txBody>
                  <a:tcPr marL="68580" marR="68580" marT="34290" marB="34290">
                    <a:solidFill>
                      <a:schemeClr val="bg1">
                        <a:lumMod val="95000"/>
                      </a:schemeClr>
                    </a:solidFill>
                  </a:tcPr>
                </a:tc>
                <a:tc>
                  <a:txBody>
                    <a:bodyPr/>
                    <a:lstStyle/>
                    <a:p>
                      <a:pPr lvl="0">
                        <a:buNone/>
                      </a:pPr>
                      <a:r>
                        <a:rPr lang="nn-NO" sz="1000" noProof="0" dirty="0">
                          <a:latin typeface="Calibri Light"/>
                        </a:rPr>
                        <a:t>Evaluera og oppdatera språkbruksplanen</a:t>
                      </a:r>
                      <a:endParaRPr lang="en-US" dirty="0"/>
                    </a:p>
                  </a:txBody>
                  <a:tcPr marL="68580" marR="68580" marT="34290" marB="34290">
                    <a:solidFill>
                      <a:schemeClr val="bg1">
                        <a:lumMod val="95000"/>
                      </a:schemeClr>
                    </a:solidFill>
                  </a:tcPr>
                </a:tc>
                <a:tc>
                  <a:txBody>
                    <a:bodyPr/>
                    <a:lstStyle/>
                    <a:p>
                      <a:pPr lvl="0">
                        <a:buNone/>
                      </a:pPr>
                      <a:r>
                        <a:rPr lang="nn-NO" sz="1000" noProof="0" dirty="0">
                          <a:latin typeface="Calibri Light"/>
                        </a:rPr>
                        <a:t>Kommunikasjonsrådgjevar</a:t>
                      </a:r>
                      <a:endParaRPr lang="en-US"/>
                    </a:p>
                  </a:txBody>
                  <a:tcPr marL="68580" marR="68580" marT="34290" marB="34290">
                    <a:solidFill>
                      <a:schemeClr val="bg1">
                        <a:lumMod val="95000"/>
                      </a:schemeClr>
                    </a:solidFill>
                  </a:tcPr>
                </a:tc>
                <a:tc>
                  <a:txBody>
                    <a:bodyPr/>
                    <a:lstStyle/>
                    <a:p>
                      <a:pPr lvl="0">
                        <a:buNone/>
                      </a:pPr>
                      <a:r>
                        <a:rPr lang="nn-NO" sz="1000" noProof="0" dirty="0">
                          <a:latin typeface="Calibri Light"/>
                        </a:rPr>
                        <a:t>Årleg</a:t>
                      </a:r>
                      <a:endParaRPr lang="en-US"/>
                    </a:p>
                  </a:txBody>
                  <a:tcPr marL="68580" marR="68580" marT="34290" marB="34290">
                    <a:solidFill>
                      <a:schemeClr val="bg1">
                        <a:lumMod val="95000"/>
                      </a:schemeClr>
                    </a:solidFill>
                  </a:tcPr>
                </a:tc>
                <a:extLst>
                  <a:ext uri="{0D108BD9-81ED-4DB2-BD59-A6C34878D82A}">
                    <a16:rowId xmlns:a16="http://schemas.microsoft.com/office/drawing/2014/main" val="383497518"/>
                  </a:ext>
                </a:extLst>
              </a:tr>
              <a:tr h="316922">
                <a:tc>
                  <a:txBody>
                    <a:bodyPr/>
                    <a:lstStyle/>
                    <a:p>
                      <a:pPr lvl="0">
                        <a:buNone/>
                      </a:pPr>
                      <a:r>
                        <a:rPr lang="nn-NO" sz="1000" dirty="0">
                          <a:latin typeface="Calibri Light"/>
                        </a:rPr>
                        <a:t>7</a:t>
                      </a:r>
                    </a:p>
                  </a:txBody>
                  <a:tcPr marL="68580" marR="68580" marT="34290" marB="34290">
                    <a:solidFill>
                      <a:schemeClr val="bg1">
                        <a:lumMod val="95000"/>
                      </a:schemeClr>
                    </a:solidFill>
                  </a:tcPr>
                </a:tc>
                <a:tc>
                  <a:txBody>
                    <a:bodyPr/>
                    <a:lstStyle/>
                    <a:p>
                      <a:pPr lvl="0">
                        <a:buNone/>
                      </a:pPr>
                      <a:r>
                        <a:rPr lang="nn-NO" sz="1000" noProof="0" dirty="0">
                          <a:latin typeface="Calibri Light"/>
                        </a:rPr>
                        <a:t>Kartlegga sosiale medium som er drifta av ulike einingar i kommunen. Leggja ein kanalstrategi og minna om Språkbruksplanen.</a:t>
                      </a:r>
                      <a:endParaRPr lang="en-US" dirty="0"/>
                    </a:p>
                  </a:txBody>
                  <a:tcPr marL="68580" marR="68580" marT="34290" marB="34290">
                    <a:solidFill>
                      <a:schemeClr val="bg1">
                        <a:lumMod val="95000"/>
                      </a:schemeClr>
                    </a:solidFill>
                  </a:tcPr>
                </a:tc>
                <a:tc>
                  <a:txBody>
                    <a:bodyPr/>
                    <a:lstStyle/>
                    <a:p>
                      <a:pPr marL="0" marR="0" lvl="0" indent="0" algn="l" rtl="0">
                        <a:lnSpc>
                          <a:spcPct val="100000"/>
                        </a:lnSpc>
                        <a:spcBef>
                          <a:spcPts val="0"/>
                        </a:spcBef>
                        <a:spcAft>
                          <a:spcPts val="0"/>
                        </a:spcAft>
                        <a:buClrTx/>
                        <a:buSzTx/>
                        <a:buFontTx/>
                        <a:buNone/>
                      </a:pPr>
                      <a:r>
                        <a:rPr lang="nn-NO" sz="1000" noProof="0" dirty="0">
                          <a:latin typeface="Calibri Light"/>
                        </a:rPr>
                        <a:t>Kommunikasjonsrådgjevar</a:t>
                      </a:r>
                      <a:endParaRPr lang="en-US"/>
                    </a:p>
                    <a:p>
                      <a:pPr lvl="0">
                        <a:buNone/>
                      </a:pPr>
                      <a:endParaRPr lang="nn-NO" sz="1000" noProof="0" dirty="0">
                        <a:latin typeface="Calibri Light"/>
                      </a:endParaRPr>
                    </a:p>
                  </a:txBody>
                  <a:tcPr marL="68580" marR="68580" marT="34290" marB="34290">
                    <a:solidFill>
                      <a:schemeClr val="bg1">
                        <a:lumMod val="95000"/>
                      </a:schemeClr>
                    </a:solidFill>
                  </a:tcPr>
                </a:tc>
                <a:tc>
                  <a:txBody>
                    <a:bodyPr/>
                    <a:lstStyle/>
                    <a:p>
                      <a:pPr lvl="0">
                        <a:buNone/>
                      </a:pPr>
                      <a:r>
                        <a:rPr lang="nn-NO" sz="1000" noProof="0" dirty="0">
                          <a:latin typeface="Calibri Light"/>
                        </a:rPr>
                        <a:t>Prosjekt 2025/2026 og deretter kontinuerleg.</a:t>
                      </a:r>
                      <a:endParaRPr lang="en-US"/>
                    </a:p>
                  </a:txBody>
                  <a:tcPr marL="68580" marR="68580" marT="34290" marB="34290">
                    <a:solidFill>
                      <a:schemeClr val="bg1">
                        <a:lumMod val="95000"/>
                      </a:schemeClr>
                    </a:solidFill>
                  </a:tcPr>
                </a:tc>
                <a:extLst>
                  <a:ext uri="{0D108BD9-81ED-4DB2-BD59-A6C34878D82A}">
                    <a16:rowId xmlns:a16="http://schemas.microsoft.com/office/drawing/2014/main" val="3704767306"/>
                  </a:ext>
                </a:extLst>
              </a:tr>
              <a:tr h="316922">
                <a:tc>
                  <a:txBody>
                    <a:bodyPr/>
                    <a:lstStyle/>
                    <a:p>
                      <a:pPr lvl="0">
                        <a:buNone/>
                      </a:pPr>
                      <a:r>
                        <a:rPr lang="nn-NO" sz="1000" dirty="0">
                          <a:latin typeface="Calibri Light"/>
                        </a:rPr>
                        <a:t>8</a:t>
                      </a:r>
                    </a:p>
                  </a:txBody>
                  <a:tcPr marL="68580" marR="68580" marT="34290" marB="34290">
                    <a:solidFill>
                      <a:schemeClr val="bg1">
                        <a:lumMod val="95000"/>
                      </a:schemeClr>
                    </a:solidFill>
                  </a:tcPr>
                </a:tc>
                <a:tc>
                  <a:txBody>
                    <a:bodyPr/>
                    <a:lstStyle/>
                    <a:p>
                      <a:pPr lvl="0">
                        <a:buNone/>
                      </a:pPr>
                      <a:r>
                        <a:rPr lang="nn-NO" sz="1000" noProof="0" dirty="0">
                          <a:latin typeface="Calibri Light"/>
                        </a:rPr>
                        <a:t>Sikra at språkbruksplanen er kjend</a:t>
                      </a:r>
                      <a:endParaRPr lang="en-US"/>
                    </a:p>
                  </a:txBody>
                  <a:tcPr marL="68580" marR="68580" marT="34290" marB="34290">
                    <a:solidFill>
                      <a:schemeClr val="bg1">
                        <a:lumMod val="95000"/>
                      </a:schemeClr>
                    </a:solidFill>
                  </a:tcPr>
                </a:tc>
                <a:tc>
                  <a:txBody>
                    <a:bodyPr/>
                    <a:lstStyle/>
                    <a:p>
                      <a:pPr lvl="0">
                        <a:buNone/>
                      </a:pPr>
                      <a:r>
                        <a:rPr lang="nn-NO" sz="1000" noProof="0" dirty="0">
                          <a:latin typeface="Calibri Light"/>
                        </a:rPr>
                        <a:t>Einingsleiar </a:t>
                      </a:r>
                      <a:endParaRPr lang="en-US"/>
                    </a:p>
                    <a:p>
                      <a:pPr lvl="0">
                        <a:buNone/>
                      </a:pPr>
                      <a:r>
                        <a:rPr lang="nn-NO" sz="1000" noProof="0" dirty="0">
                          <a:latin typeface="Calibri Light"/>
                        </a:rPr>
                        <a:t>Kommunikasjonsrådgjevar</a:t>
                      </a:r>
                      <a:endParaRPr lang="nn-NO"/>
                    </a:p>
                  </a:txBody>
                  <a:tcPr marL="68580" marR="68580" marT="34290" marB="34290">
                    <a:solidFill>
                      <a:schemeClr val="bg1">
                        <a:lumMod val="95000"/>
                      </a:schemeClr>
                    </a:solidFill>
                  </a:tcPr>
                </a:tc>
                <a:tc>
                  <a:txBody>
                    <a:bodyPr/>
                    <a:lstStyle/>
                    <a:p>
                      <a:pPr lvl="0">
                        <a:buNone/>
                      </a:pPr>
                      <a:r>
                        <a:rPr lang="nn-NO" sz="1000" noProof="0" dirty="0">
                          <a:latin typeface="Calibri Light"/>
                        </a:rPr>
                        <a:t>Kontinuerleg</a:t>
                      </a:r>
                      <a:endParaRPr lang="en-US"/>
                    </a:p>
                  </a:txBody>
                  <a:tcPr marL="68580" marR="68580" marT="34290" marB="34290">
                    <a:solidFill>
                      <a:schemeClr val="bg1">
                        <a:lumMod val="95000"/>
                      </a:schemeClr>
                    </a:solidFill>
                  </a:tcPr>
                </a:tc>
                <a:extLst>
                  <a:ext uri="{0D108BD9-81ED-4DB2-BD59-A6C34878D82A}">
                    <a16:rowId xmlns:a16="http://schemas.microsoft.com/office/drawing/2014/main" val="582718301"/>
                  </a:ext>
                </a:extLst>
              </a:tr>
              <a:tr h="316922">
                <a:tc>
                  <a:txBody>
                    <a:bodyPr/>
                    <a:lstStyle/>
                    <a:p>
                      <a:pPr lvl="0">
                        <a:buNone/>
                      </a:pPr>
                      <a:r>
                        <a:rPr lang="nn-NO" sz="1000" dirty="0">
                          <a:latin typeface="Calibri Light"/>
                        </a:rPr>
                        <a:t>9</a:t>
                      </a:r>
                    </a:p>
                  </a:txBody>
                  <a:tcPr marL="68580" marR="68580" marT="34290" marB="34290">
                    <a:solidFill>
                      <a:schemeClr val="bg1">
                        <a:lumMod val="95000"/>
                      </a:schemeClr>
                    </a:solidFill>
                  </a:tcPr>
                </a:tc>
                <a:tc>
                  <a:txBody>
                    <a:bodyPr/>
                    <a:lstStyle/>
                    <a:p>
                      <a:pPr marL="0" lvl="0" indent="0" algn="l">
                        <a:lnSpc>
                          <a:spcPct val="100000"/>
                        </a:lnSpc>
                        <a:buNone/>
                      </a:pPr>
                      <a:r>
                        <a:rPr lang="nn-NO" sz="1000" b="0" i="0" u="none" strike="noStrike" baseline="0" noProof="0" dirty="0">
                          <a:solidFill>
                            <a:srgbClr val="000000"/>
                          </a:solidFill>
                          <a:latin typeface="Calibri Light"/>
                        </a:rPr>
                        <a:t>Vindafjord kommune er medlem i «Landslaget for </a:t>
                      </a:r>
                      <a:r>
                        <a:rPr lang="nn-NO" sz="1000" b="0" i="0" u="none" strike="noStrike" baseline="0" noProof="0" dirty="0" err="1">
                          <a:solidFill>
                            <a:srgbClr val="000000"/>
                          </a:solidFill>
                          <a:latin typeface="Calibri Light"/>
                        </a:rPr>
                        <a:t>nynorskommunar</a:t>
                      </a:r>
                      <a:r>
                        <a:rPr lang="nn-NO" sz="1000" b="0" i="0" u="none" strike="noStrike" baseline="0" noProof="0" dirty="0">
                          <a:solidFill>
                            <a:srgbClr val="000000"/>
                          </a:solidFill>
                          <a:latin typeface="Calibri Light"/>
                        </a:rPr>
                        <a:t>» (LNK) og nyttar seg av deira tilbod.</a:t>
                      </a:r>
                      <a:endParaRPr lang="en-US" dirty="0"/>
                    </a:p>
                    <a:p>
                      <a:pPr lvl="0">
                        <a:buNone/>
                      </a:pPr>
                      <a:endParaRPr lang="nn-NO" sz="1000" noProof="0" dirty="0">
                        <a:latin typeface="Calibri Light"/>
                      </a:endParaRPr>
                    </a:p>
                  </a:txBody>
                  <a:tcPr marL="68580" marR="68580" marT="34290" marB="34290">
                    <a:solidFill>
                      <a:schemeClr val="bg1">
                        <a:lumMod val="95000"/>
                      </a:schemeClr>
                    </a:solidFill>
                  </a:tcPr>
                </a:tc>
                <a:tc>
                  <a:txBody>
                    <a:bodyPr/>
                    <a:lstStyle/>
                    <a:p>
                      <a:pPr lvl="0">
                        <a:buNone/>
                      </a:pPr>
                      <a:r>
                        <a:rPr lang="nn-NO" sz="1000" b="0" i="0" u="none" strike="noStrike" noProof="0" dirty="0">
                          <a:solidFill>
                            <a:srgbClr val="000000"/>
                          </a:solidFill>
                          <a:latin typeface="Calibri Light"/>
                        </a:rPr>
                        <a:t>Kommunikasjonsrådgjevar</a:t>
                      </a:r>
                      <a:endParaRPr lang="en-US" dirty="0"/>
                    </a:p>
                  </a:txBody>
                  <a:tcPr marL="68580" marR="68580" marT="34290" marB="34290">
                    <a:solidFill>
                      <a:schemeClr val="bg1">
                        <a:lumMod val="95000"/>
                      </a:schemeClr>
                    </a:solidFill>
                  </a:tcPr>
                </a:tc>
                <a:tc>
                  <a:txBody>
                    <a:bodyPr/>
                    <a:lstStyle/>
                    <a:p>
                      <a:pPr lvl="0">
                        <a:buNone/>
                      </a:pPr>
                      <a:r>
                        <a:rPr lang="nn-NO" sz="1000" noProof="0" dirty="0">
                          <a:latin typeface="Calibri Light"/>
                        </a:rPr>
                        <a:t>Kontinuerleg</a:t>
                      </a:r>
                    </a:p>
                  </a:txBody>
                  <a:tcPr marL="68580" marR="68580" marT="34290" marB="34290">
                    <a:solidFill>
                      <a:schemeClr val="bg1">
                        <a:lumMod val="95000"/>
                      </a:schemeClr>
                    </a:solidFill>
                  </a:tcPr>
                </a:tc>
                <a:extLst>
                  <a:ext uri="{0D108BD9-81ED-4DB2-BD59-A6C34878D82A}">
                    <a16:rowId xmlns:a16="http://schemas.microsoft.com/office/drawing/2014/main" val="3818670469"/>
                  </a:ext>
                </a:extLst>
              </a:tr>
            </a:tbl>
          </a:graphicData>
        </a:graphic>
      </p:graphicFrame>
      <p:sp>
        <p:nvSpPr>
          <p:cNvPr id="4" name="TextBox 3"/>
          <p:cNvSpPr txBox="1"/>
          <p:nvPr/>
        </p:nvSpPr>
        <p:spPr>
          <a:xfrm>
            <a:off x="181708" y="1098885"/>
            <a:ext cx="7362671" cy="276999"/>
          </a:xfrm>
          <a:prstGeom prst="rect">
            <a:avLst/>
          </a:prstGeom>
          <a:noFill/>
        </p:spPr>
        <p:txBody>
          <a:bodyPr wrap="square" lIns="91440" tIns="45720" rIns="91440" bIns="45720" anchor="t">
            <a:spAutoFit/>
          </a:bodyPr>
          <a:lstStyle/>
          <a:p>
            <a:pPr algn="ctr"/>
            <a:r>
              <a:rPr lang="nn-NO" sz="1200" b="1" dirty="0"/>
              <a:t>Mål: All kommunikasjon frå kommunen skal vera på nynorsk, tydeleg og brukarvennleg, både internt og eksternt.</a:t>
            </a:r>
            <a:endParaRPr lang="nn-NO" sz="1200" b="1" dirty="0">
              <a:ea typeface="Calibri"/>
              <a:cs typeface="Calibri"/>
            </a:endParaRPr>
          </a:p>
        </p:txBody>
      </p:sp>
    </p:spTree>
  </p:cSld>
  <p:clrMapOvr>
    <a:masterClrMapping/>
  </p:clrMapOvr>
</p:sld>
</file>

<file path=ppt/theme/theme1.xml><?xml version="1.0" encoding="utf-8"?>
<a:theme xmlns:a="http://schemas.openxmlformats.org/drawingml/2006/main" name="Vindafjord kommune - mal 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indafjord kommune - mal 3">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indafjord kommune - mal 4 uten deko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34883972BF2464FA9F0B6EBBDD5D155" ma:contentTypeVersion="11" ma:contentTypeDescription="Opprett et nytt dokument." ma:contentTypeScope="" ma:versionID="1168b66fa3b2649658a903aa01b3bfca">
  <xsd:schema xmlns:xsd="http://www.w3.org/2001/XMLSchema" xmlns:xs="http://www.w3.org/2001/XMLSchema" xmlns:p="http://schemas.microsoft.com/office/2006/metadata/properties" xmlns:ns3="284f5538-05d9-4c0b-a103-098b7e01bfb4" xmlns:ns4="d9326454-b02e-4d8e-bca8-34651ec907a9" targetNamespace="http://schemas.microsoft.com/office/2006/metadata/properties" ma:root="true" ma:fieldsID="1dd52d03c4fccaae148a01b44a028c07" ns3:_="" ns4:_="">
    <xsd:import namespace="284f5538-05d9-4c0b-a103-098b7e01bfb4"/>
    <xsd:import namespace="d9326454-b02e-4d8e-bca8-34651ec907a9"/>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4f5538-05d9-4c0b-a103-098b7e01bf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326454-b02e-4d8e-bca8-34651ec907a9"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ingsdetaljer" ma:internalName="SharedWithDetails" ma:readOnly="true">
      <xsd:simpleType>
        <xsd:restriction base="dms:Note">
          <xsd:maxLength value="255"/>
        </xsd:restriction>
      </xsd:simpleType>
    </xsd:element>
    <xsd:element name="SharingHintHash" ma:index="13"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94A14A-2D4C-43DF-9A29-0894A2E17AA0}">
  <ds:schemaRefs>
    <ds:schemaRef ds:uri="http://schemas.microsoft.com/sharepoint/v3/contenttype/forms"/>
  </ds:schemaRefs>
</ds:datastoreItem>
</file>

<file path=customXml/itemProps2.xml><?xml version="1.0" encoding="utf-8"?>
<ds:datastoreItem xmlns:ds="http://schemas.openxmlformats.org/officeDocument/2006/customXml" ds:itemID="{A8BD20F3-CE9E-4CB0-A10A-511120B8BC05}">
  <ds:schemaRefs>
    <ds:schemaRef ds:uri="284f5538-05d9-4c0b-a103-098b7e01bfb4"/>
    <ds:schemaRef ds:uri="d9326454-b02e-4d8e-bca8-34651ec907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24D9682-13E6-42A8-A6F8-57457300B319}">
  <ds:schemaRefs>
    <ds:schemaRef ds:uri="284f5538-05d9-4c0b-a103-098b7e01bfb4"/>
    <ds:schemaRef ds:uri="d9326454-b02e-4d8e-bca8-34651ec907a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{079ECAA6-E8F0-0846-9B4C-E56711AE17C0}tf16401378</Template>
  <TotalTime>0</TotalTime>
  <Words>2570</Words>
  <Application>Microsoft Office PowerPoint</Application>
  <PresentationFormat>Skjermfremvisning (16:9)</PresentationFormat>
  <Paragraphs>257</Paragraphs>
  <Slides>22</Slides>
  <Notes>0</Notes>
  <HiddenSlides>0</HiddenSlides>
  <MMClips>0</MMClips>
  <ScaleCrop>false</ScaleCrop>
  <HeadingPairs>
    <vt:vector size="6" baseType="variant">
      <vt:variant>
        <vt:lpstr>Brukte skrifter</vt:lpstr>
      </vt:variant>
      <vt:variant>
        <vt:i4>5</vt:i4>
      </vt:variant>
      <vt:variant>
        <vt:lpstr>Tema</vt:lpstr>
      </vt:variant>
      <vt:variant>
        <vt:i4>3</vt:i4>
      </vt:variant>
      <vt:variant>
        <vt:lpstr>Lysbildetitler</vt:lpstr>
      </vt:variant>
      <vt:variant>
        <vt:i4>22</vt:i4>
      </vt:variant>
    </vt:vector>
  </HeadingPairs>
  <TitlesOfParts>
    <vt:vector size="30" baseType="lpstr">
      <vt:lpstr>Arial</vt:lpstr>
      <vt:lpstr>Calibri</vt:lpstr>
      <vt:lpstr>Calibri Light</vt:lpstr>
      <vt:lpstr>Courier New</vt:lpstr>
      <vt:lpstr>Segoe UI</vt:lpstr>
      <vt:lpstr>Vindafjord kommune - mal 2</vt:lpstr>
      <vt:lpstr>Vindafjord kommune - mal 3</vt:lpstr>
      <vt:lpstr>Vindafjord kommune - mal 4 uten dekor</vt:lpstr>
      <vt:lpstr>SPRÅKBRUKSPLAN MED RETTLEIAR</vt:lpstr>
      <vt:lpstr>PowerPoint-presentasjon</vt:lpstr>
      <vt:lpstr>1. Kort oppsummering</vt:lpstr>
      <vt:lpstr>2. Bakgrunn</vt:lpstr>
      <vt:lpstr>3. Språkform</vt:lpstr>
      <vt:lpstr>4. Språkstrategiske mål</vt:lpstr>
      <vt:lpstr>4. Språkstrategiske mål</vt:lpstr>
      <vt:lpstr>5. Ansvar</vt:lpstr>
      <vt:lpstr>6. Tiltak for alle </vt:lpstr>
      <vt:lpstr>6. Tiltak for barnehage og skule</vt:lpstr>
      <vt:lpstr>6. Tiltak for vaksenopplæringa</vt:lpstr>
      <vt:lpstr>Rettleiar</vt:lpstr>
      <vt:lpstr>Skriveråd</vt:lpstr>
      <vt:lpstr>Klart språk </vt:lpstr>
      <vt:lpstr>Klart språk</vt:lpstr>
      <vt:lpstr>Når språket endrar seg/framandord</vt:lpstr>
      <vt:lpstr>PowerPoint-presentasjon</vt:lpstr>
      <vt:lpstr>PowerPoint-presentasjon</vt:lpstr>
      <vt:lpstr>Utforming og universell utforming</vt:lpstr>
      <vt:lpstr>Rettskriving</vt:lpstr>
      <vt:lpstr>Rettskriving</vt:lpstr>
      <vt:lpstr>Hjelpemiddel og nettstader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Irene Landa;Kristine.Thorsen.Eikeland@vindafjord.kommune.no</dc:creator>
  <cp:lastModifiedBy>Kristine Thorsen Eikeland</cp:lastModifiedBy>
  <cp:revision>750</cp:revision>
  <dcterms:created xsi:type="dcterms:W3CDTF">2021-01-22T12:05:52Z</dcterms:created>
  <dcterms:modified xsi:type="dcterms:W3CDTF">2026-02-11T12:08:19Z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0x010100634883972BF2464FA9F0B6EBBDD5D155</vt:lpwstr>
  </property>
</Properties>
</file>